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1"/>
  </p:sldMasterIdLst>
  <p:notesMasterIdLst>
    <p:notesMasterId r:id="rId31"/>
  </p:notesMasterIdLst>
  <p:handoutMasterIdLst>
    <p:handoutMasterId r:id="rId32"/>
  </p:handoutMasterIdLst>
  <p:sldIdLst>
    <p:sldId id="1027" r:id="rId2"/>
    <p:sldId id="1206" r:id="rId3"/>
    <p:sldId id="1197" r:id="rId4"/>
    <p:sldId id="1207" r:id="rId5"/>
    <p:sldId id="1196" r:id="rId6"/>
    <p:sldId id="1208" r:id="rId7"/>
    <p:sldId id="1209" r:id="rId8"/>
    <p:sldId id="1191" r:id="rId9"/>
    <p:sldId id="1192" r:id="rId10"/>
    <p:sldId id="1193" r:id="rId11"/>
    <p:sldId id="1194" r:id="rId12"/>
    <p:sldId id="1211" r:id="rId13"/>
    <p:sldId id="1210" r:id="rId14"/>
    <p:sldId id="1217" r:id="rId15"/>
    <p:sldId id="1218" r:id="rId16"/>
    <p:sldId id="1220" r:id="rId17"/>
    <p:sldId id="1219" r:id="rId18"/>
    <p:sldId id="1198" r:id="rId19"/>
    <p:sldId id="1212" r:id="rId20"/>
    <p:sldId id="1205" r:id="rId21"/>
    <p:sldId id="1201" r:id="rId22"/>
    <p:sldId id="1202" r:id="rId23"/>
    <p:sldId id="1203" r:id="rId24"/>
    <p:sldId id="1204" r:id="rId25"/>
    <p:sldId id="1199" r:id="rId26"/>
    <p:sldId id="1213" r:id="rId27"/>
    <p:sldId id="1216" r:id="rId28"/>
    <p:sldId id="1215" r:id="rId29"/>
    <p:sldId id="1214" r:id="rId30"/>
  </p:sldIdLst>
  <p:sldSz cx="12188825"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73FA51-A4D3-F044-943C-1858826B6479}">
          <p14:sldIdLst>
            <p14:sldId id="1027"/>
            <p14:sldId id="1206"/>
          </p14:sldIdLst>
        </p14:section>
        <p14:section name="Basics" id="{BECE23A3-7BC9-3A4D-885F-B8CE2BE43864}">
          <p14:sldIdLst>
            <p14:sldId id="1197"/>
            <p14:sldId id="1207"/>
            <p14:sldId id="1196"/>
            <p14:sldId id="1208"/>
            <p14:sldId id="1209"/>
            <p14:sldId id="1191"/>
            <p14:sldId id="1192"/>
            <p14:sldId id="1193"/>
            <p14:sldId id="1194"/>
            <p14:sldId id="1211"/>
            <p14:sldId id="1210"/>
          </p14:sldIdLst>
        </p14:section>
        <p14:section name="Getting a Docker Endpoint" id="{947CAB1F-1CCD-2547-B122-378E04B9DA88}">
          <p14:sldIdLst>
            <p14:sldId id="1217"/>
            <p14:sldId id="1218"/>
            <p14:sldId id="1220"/>
            <p14:sldId id="1219"/>
          </p14:sldIdLst>
        </p14:section>
        <p14:section name="Building Images" id="{67AADAF9-2244-914C-AC0F-98B9C826CDEC}">
          <p14:sldIdLst>
            <p14:sldId id="1198"/>
            <p14:sldId id="1212"/>
          </p14:sldIdLst>
        </p14:section>
        <p14:section name="Running Images" id="{5976BC3A-D8EA-D74B-A3C8-9F4AD54D2865}">
          <p14:sldIdLst/>
        </p14:section>
        <p14:section name="Basic Container Development" id="{7C211A70-579C-F648-93B1-6F5FD390EB1D}">
          <p14:sldIdLst/>
        </p14:section>
        <p14:section name="Phases of Adoption" id="{995A7933-4372-B14A-B6B6-E1D0D0963153}">
          <p14:sldIdLst>
            <p14:sldId id="1205"/>
            <p14:sldId id="1201"/>
            <p14:sldId id="1202"/>
            <p14:sldId id="1203"/>
            <p14:sldId id="1204"/>
          </p14:sldIdLst>
        </p14:section>
        <p14:section name="Storage" id="{A3897AE9-96CD-E947-95DA-BAFA3C965872}">
          <p14:sldIdLst>
            <p14:sldId id="1199"/>
            <p14:sldId id="1213"/>
            <p14:sldId id="1216"/>
            <p14:sldId id="1215"/>
            <p14:sldId id="12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7" autoAdjust="0"/>
    <p:restoredTop sz="92277" autoAdjust="0"/>
  </p:normalViewPr>
  <p:slideViewPr>
    <p:cSldViewPr snapToGrid="0" snapToObjects="1">
      <p:cViewPr varScale="1">
        <p:scale>
          <a:sx n="113" d="100"/>
          <a:sy n="113" d="100"/>
        </p:scale>
        <p:origin x="184" y="336"/>
      </p:cViewPr>
      <p:guideLst/>
    </p:cSldViewPr>
  </p:slideViewPr>
  <p:outlineViewPr>
    <p:cViewPr>
      <p:scale>
        <a:sx n="33" d="100"/>
        <a:sy n="33" d="100"/>
      </p:scale>
      <p:origin x="0" y="-7448"/>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2/14/18</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2/14/18</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99361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22</a:t>
            </a:fld>
            <a:endParaRPr lang="en-US"/>
          </a:p>
        </p:txBody>
      </p:sp>
    </p:spTree>
    <p:extLst>
      <p:ext uri="{BB962C8B-B14F-4D97-AF65-F5344CB8AC3E}">
        <p14:creationId xmlns:p14="http://schemas.microsoft.com/office/powerpoint/2010/main" val="4184659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23</a:t>
            </a:fld>
            <a:endParaRPr lang="en-US"/>
          </a:p>
        </p:txBody>
      </p:sp>
    </p:spTree>
    <p:extLst>
      <p:ext uri="{BB962C8B-B14F-4D97-AF65-F5344CB8AC3E}">
        <p14:creationId xmlns:p14="http://schemas.microsoft.com/office/powerpoint/2010/main" val="2310273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24</a:t>
            </a:fld>
            <a:endParaRPr lang="en-US"/>
          </a:p>
        </p:txBody>
      </p:sp>
    </p:spTree>
    <p:extLst>
      <p:ext uri="{BB962C8B-B14F-4D97-AF65-F5344CB8AC3E}">
        <p14:creationId xmlns:p14="http://schemas.microsoft.com/office/powerpoint/2010/main" val="2477287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25</a:t>
            </a:fld>
            <a:endParaRPr lang="en-US"/>
          </a:p>
        </p:txBody>
      </p:sp>
    </p:spTree>
    <p:extLst>
      <p:ext uri="{BB962C8B-B14F-4D97-AF65-F5344CB8AC3E}">
        <p14:creationId xmlns:p14="http://schemas.microsoft.com/office/powerpoint/2010/main" val="282505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372786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4</a:t>
            </a:fld>
            <a:endParaRPr lang="en-US"/>
          </a:p>
        </p:txBody>
      </p:sp>
    </p:spTree>
    <p:extLst>
      <p:ext uri="{BB962C8B-B14F-4D97-AF65-F5344CB8AC3E}">
        <p14:creationId xmlns:p14="http://schemas.microsoft.com/office/powerpoint/2010/main" val="3083221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5</a:t>
            </a:fld>
            <a:endParaRPr lang="en-US"/>
          </a:p>
        </p:txBody>
      </p:sp>
    </p:spTree>
    <p:extLst>
      <p:ext uri="{BB962C8B-B14F-4D97-AF65-F5344CB8AC3E}">
        <p14:creationId xmlns:p14="http://schemas.microsoft.com/office/powerpoint/2010/main" val="999799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25395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707789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18</a:t>
            </a:fld>
            <a:endParaRPr lang="en-US"/>
          </a:p>
        </p:txBody>
      </p:sp>
    </p:spTree>
    <p:extLst>
      <p:ext uri="{BB962C8B-B14F-4D97-AF65-F5344CB8AC3E}">
        <p14:creationId xmlns:p14="http://schemas.microsoft.com/office/powerpoint/2010/main" val="1786086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20</a:t>
            </a:fld>
            <a:endParaRPr lang="en-US"/>
          </a:p>
        </p:txBody>
      </p:sp>
    </p:spTree>
    <p:extLst>
      <p:ext uri="{BB962C8B-B14F-4D97-AF65-F5344CB8AC3E}">
        <p14:creationId xmlns:p14="http://schemas.microsoft.com/office/powerpoint/2010/main" val="4280101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21</a:t>
            </a:fld>
            <a:endParaRPr lang="en-US"/>
          </a:p>
        </p:txBody>
      </p:sp>
    </p:spTree>
    <p:extLst>
      <p:ext uri="{BB962C8B-B14F-4D97-AF65-F5344CB8AC3E}">
        <p14:creationId xmlns:p14="http://schemas.microsoft.com/office/powerpoint/2010/main" val="8622005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Click to 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Click to 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endParaRPr lang="en-US" dirty="0"/>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Drag picture to placeholder or click icon to add</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a:t>Drag picture to placeholder or click icon to add</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a:t>Click to 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Click to 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a:t>Click to edit Master title style</a:t>
            </a:r>
            <a:endParaRPr lang="en-US" dirty="0"/>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emf"/><Relationship Id="rId18" Type="http://schemas.openxmlformats.org/officeDocument/2006/relationships/image" Target="../media/image30.tiff"/><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32.tiff"/><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23.tiff"/><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tiff"/><Relationship Id="rId19" Type="http://schemas.openxmlformats.org/officeDocument/2006/relationships/image" Target="../media/image31.tiff"/><Relationship Id="rId4" Type="http://schemas.openxmlformats.org/officeDocument/2006/relationships/image" Target="../media/image16.jpeg"/><Relationship Id="rId9" Type="http://schemas.openxmlformats.org/officeDocument/2006/relationships/image" Target="../media/image21.tiff"/><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C1E39-47A3-4DE2-94D6-ACF90DA5B75C}"/>
              </a:ext>
            </a:extLst>
          </p:cNvPr>
          <p:cNvSpPr>
            <a:spLocks noGrp="1"/>
          </p:cNvSpPr>
          <p:nvPr>
            <p:ph type="title"/>
          </p:nvPr>
        </p:nvSpPr>
        <p:spPr/>
        <p:txBody>
          <a:bodyPr/>
          <a:lstStyle/>
          <a:p>
            <a:r>
              <a:rPr lang="en-US" dirty="0"/>
              <a:t>VMware Container Workshop</a:t>
            </a:r>
            <a:br>
              <a:rPr lang="en-US" dirty="0"/>
            </a:br>
            <a:endParaRPr lang="en-US" dirty="0"/>
          </a:p>
        </p:txBody>
      </p:sp>
      <p:sp>
        <p:nvSpPr>
          <p:cNvPr id="6" name="Subtitle 5">
            <a:extLst>
              <a:ext uri="{FF2B5EF4-FFF2-40B4-BE49-F238E27FC236}">
                <a16:creationId xmlns:a16="http://schemas.microsoft.com/office/drawing/2014/main" id="{E9F5EA07-8DDC-4D4D-9AB3-BDA3AABD5294}"/>
              </a:ext>
            </a:extLst>
          </p:cNvPr>
          <p:cNvSpPr>
            <a:spLocks noGrp="1"/>
          </p:cNvSpPr>
          <p:nvPr>
            <p:ph type="subTitle" idx="10"/>
          </p:nvPr>
        </p:nvSpPr>
        <p:spPr/>
        <p:txBody>
          <a:bodyPr/>
          <a:lstStyle/>
          <a:p>
            <a:r>
              <a:rPr lang="en-US" dirty="0"/>
              <a:t>Level 1</a:t>
            </a:r>
          </a:p>
        </p:txBody>
      </p:sp>
      <p:sp>
        <p:nvSpPr>
          <p:cNvPr id="13" name="Text Placeholder 12">
            <a:extLst>
              <a:ext uri="{FF2B5EF4-FFF2-40B4-BE49-F238E27FC236}">
                <a16:creationId xmlns:a16="http://schemas.microsoft.com/office/drawing/2014/main" id="{8F174FA0-7373-4D5E-8546-C62714ABEB2A}"/>
              </a:ext>
            </a:extLst>
          </p:cNvPr>
          <p:cNvSpPr>
            <a:spLocks noGrp="1"/>
          </p:cNvSpPr>
          <p:nvPr>
            <p:ph type="body" sz="quarter" idx="11"/>
          </p:nvPr>
        </p:nvSpPr>
        <p:spPr/>
        <p:txBody>
          <a:bodyPr/>
          <a:lstStyle/>
          <a:p>
            <a:r>
              <a:rPr lang="is-IS"/>
              <a:t>February 2018</a:t>
            </a:r>
            <a:endParaRPr lang="en-US" dirty="0"/>
          </a:p>
        </p:txBody>
      </p:sp>
    </p:spTree>
    <p:extLst>
      <p:ext uri="{BB962C8B-B14F-4D97-AF65-F5344CB8AC3E}">
        <p14:creationId xmlns:p14="http://schemas.microsoft.com/office/powerpoint/2010/main" val="26930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260673" indent="-260673">
              <a:spcBef>
                <a:spcPts val="288"/>
              </a:spcBef>
              <a:buClr>
                <a:srgbClr val="333333"/>
              </a:buClr>
            </a:pPr>
            <a:r>
              <a:rPr lang="en-US" sz="1200" i="1" dirty="0"/>
              <a:t>Linux</a:t>
            </a:r>
            <a:r>
              <a:rPr lang="en-US" sz="1200" dirty="0"/>
              <a:t> boots, but only needs to start some container manager</a:t>
            </a:r>
          </a:p>
          <a:p>
            <a:pPr marL="260673" indent="-260673">
              <a:spcBef>
                <a:spcPts val="288"/>
              </a:spcBef>
              <a:buClr>
                <a:srgbClr val="333333"/>
              </a:buClr>
            </a:pPr>
            <a:r>
              <a:rPr lang="en-US" sz="1200" dirty="0"/>
              <a:t>We ask the container manager to ‘start/run’ a container:</a:t>
            </a:r>
          </a:p>
          <a:p>
            <a:pPr marL="816320" lvl="1" indent="-260673">
              <a:spcBef>
                <a:spcPts val="288"/>
              </a:spcBef>
              <a:buClr>
                <a:srgbClr val="333333"/>
              </a:buClr>
            </a:pPr>
            <a:r>
              <a:rPr lang="en-US" sz="1200" dirty="0"/>
              <a:t>Container manager ‘creates a new namespace’, which is effectively ‘the container’:</a:t>
            </a:r>
          </a:p>
          <a:p>
            <a:pPr marL="1303367" lvl="5" indent="-260673">
              <a:spcBef>
                <a:spcPts val="285"/>
              </a:spcBef>
              <a:buClr>
                <a:srgbClr val="333333"/>
              </a:buClr>
              <a:buFont typeface="Arial" panose="020B0604020202020204" pitchFamily="34" charset="0"/>
              <a:buChar char="•"/>
            </a:pPr>
            <a:r>
              <a:rPr lang="en-US" sz="1200" dirty="0"/>
              <a:t>A namespace is a kernel trick to ‘keep things grouped and isolated’ so it can treat the ’group of things’ as a contained set of things to manage.</a:t>
            </a:r>
          </a:p>
          <a:p>
            <a:pPr marL="1303367" lvl="5" indent="-260673">
              <a:spcBef>
                <a:spcPts val="285"/>
              </a:spcBef>
              <a:buClr>
                <a:srgbClr val="333333"/>
              </a:buClr>
              <a:buFont typeface="Arial" panose="020B0604020202020204" pitchFamily="34" charset="0"/>
              <a:buChar char="•"/>
            </a:pPr>
            <a:r>
              <a:rPr lang="en-US" sz="1200" dirty="0"/>
              <a:t>This includes things like ‘a file system’ (which is just a directory somewhere on the disk that the kernel knows ‘belongs’ to the container (namespace)), ’virtual network cards’ (which are just pipes that have one end ‘in’ the container and one end ‘on a virtual switch’, processes (which are programs that run ‘in the container’).</a:t>
            </a:r>
          </a:p>
          <a:p>
            <a:pPr marL="1303367" lvl="5" indent="-260673">
              <a:spcBef>
                <a:spcPts val="285"/>
              </a:spcBef>
              <a:buClr>
                <a:srgbClr val="333333"/>
              </a:buClr>
              <a:buFont typeface="Arial" panose="020B0604020202020204" pitchFamily="34" charset="0"/>
              <a:buChar char="•"/>
            </a:pPr>
            <a:r>
              <a:rPr lang="en-US" sz="1200" dirty="0"/>
              <a:t>So when we say ‘in a container’ we simply mean ‘in that namespace the kernel knows is our stuff and only our stuff’</a:t>
            </a:r>
          </a:p>
          <a:p>
            <a:pPr marL="816320" lvl="1" indent="-260673">
              <a:spcBef>
                <a:spcPts val="288"/>
              </a:spcBef>
              <a:buClr>
                <a:srgbClr val="333333"/>
              </a:buClr>
            </a:pPr>
            <a:r>
              <a:rPr lang="en-US" sz="1200" dirty="0"/>
              <a:t>Container manager unpacks the ‘container image’ (which is not all that different than a </a:t>
            </a:r>
            <a:r>
              <a:rPr lang="en-US" sz="1200" dirty="0" err="1"/>
              <a:t>vmdk</a:t>
            </a:r>
            <a:r>
              <a:rPr lang="en-US" sz="1200" dirty="0"/>
              <a:t>) into the ’directory’ that is the file system for the container.</a:t>
            </a:r>
          </a:p>
          <a:p>
            <a:pPr marL="816320" lvl="1" indent="-260673">
              <a:spcBef>
                <a:spcPts val="288"/>
              </a:spcBef>
              <a:buClr>
                <a:srgbClr val="333333"/>
              </a:buClr>
            </a:pPr>
            <a:r>
              <a:rPr lang="en-US" sz="1200" dirty="0"/>
              <a:t>The container manager tells the kernel to execute a program that exists on that ‘container image’ that is now unpacked into the ‘isolated’ directory.</a:t>
            </a:r>
          </a:p>
          <a:p>
            <a:pPr marL="260673" indent="-260673">
              <a:spcBef>
                <a:spcPts val="288"/>
              </a:spcBef>
              <a:buClr>
                <a:srgbClr val="333333"/>
              </a:buClr>
            </a:pPr>
            <a:r>
              <a:rPr lang="en-US" sz="1200" dirty="0"/>
              <a:t>That’s it (again, in a nutshell, because there are things like ’</a:t>
            </a:r>
            <a:r>
              <a:rPr lang="en-US" sz="1200" dirty="0" err="1"/>
              <a:t>cgroups</a:t>
            </a:r>
            <a:r>
              <a:rPr lang="en-US" sz="1200" dirty="0"/>
              <a:t>’ that let us dictate the ‘namespace’ (i.e., contained things) can only use so much CPU, network bandwidth, and so on.</a:t>
            </a:r>
          </a:p>
          <a:p>
            <a:pPr marL="260673" indent="-260673">
              <a:spcBef>
                <a:spcPts val="288"/>
              </a:spcBef>
              <a:buClr>
                <a:srgbClr val="333333"/>
              </a:buClr>
            </a:pPr>
            <a:r>
              <a:rPr lang="en-US" sz="1200" dirty="0"/>
              <a:t>The larger point is, containers are just ‘isolated process/disk directory/virtual Ethernet pipes, users, and so on. where the isolation is purely a kernel namespace and ‘quota/</a:t>
            </a:r>
            <a:r>
              <a:rPr lang="en-US" sz="1200" dirty="0" err="1"/>
              <a:t>cgroup</a:t>
            </a:r>
            <a:r>
              <a:rPr lang="en-US" sz="1200" dirty="0"/>
              <a:t>’ trick.</a:t>
            </a:r>
          </a:p>
        </p:txBody>
      </p:sp>
      <p:sp>
        <p:nvSpPr>
          <p:cNvPr id="3" name="Title 2"/>
          <p:cNvSpPr>
            <a:spLocks noGrp="1"/>
          </p:cNvSpPr>
          <p:nvPr>
            <p:ph type="title"/>
          </p:nvPr>
        </p:nvSpPr>
        <p:spPr/>
        <p:txBody>
          <a:bodyPr/>
          <a:lstStyle/>
          <a:p>
            <a:r>
              <a:rPr lang="en-US" dirty="0"/>
              <a:t>How Does a Container Boot?</a:t>
            </a:r>
          </a:p>
        </p:txBody>
      </p:sp>
      <p:sp>
        <p:nvSpPr>
          <p:cNvPr id="4" name="Subtitle 3"/>
          <p:cNvSpPr>
            <a:spLocks noGrp="1"/>
          </p:cNvSpPr>
          <p:nvPr>
            <p:ph type="subTitle" idx="10"/>
          </p:nvPr>
        </p:nvSpPr>
        <p:spPr/>
        <p:txBody>
          <a:bodyPr/>
          <a:lstStyle/>
          <a:p>
            <a:r>
              <a:rPr lang="en-US" dirty="0"/>
              <a:t>Trick Question</a:t>
            </a:r>
            <a:r>
              <a:rPr lang="mr-IN" dirty="0"/>
              <a:t>…</a:t>
            </a:r>
            <a:r>
              <a:rPr lang="en-US" dirty="0"/>
              <a:t> it doesn’t</a:t>
            </a:r>
          </a:p>
        </p:txBody>
      </p:sp>
    </p:spTree>
    <p:extLst>
      <p:ext uri="{BB962C8B-B14F-4D97-AF65-F5344CB8AC3E}">
        <p14:creationId xmlns:p14="http://schemas.microsoft.com/office/powerpoint/2010/main" val="186941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or Scheduling Container Apps</a:t>
            </a:r>
          </a:p>
        </p:txBody>
      </p:sp>
      <p:sp>
        <p:nvSpPr>
          <p:cNvPr id="3" name="Subtitle 2"/>
          <p:cNvSpPr>
            <a:spLocks noGrp="1"/>
          </p:cNvSpPr>
          <p:nvPr>
            <p:ph type="subTitle" idx="10"/>
          </p:nvPr>
        </p:nvSpPr>
        <p:spPr/>
        <p:txBody>
          <a:bodyPr/>
          <a:lstStyle/>
          <a:p>
            <a:r>
              <a:rPr lang="en-US" dirty="0"/>
              <a:t>Multi-Container Based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r="-2193"/>
          <a:stretch/>
        </p:blipFill>
        <p:spPr>
          <a:xfrm>
            <a:off x="1909475" y="1375004"/>
            <a:ext cx="8093168" cy="4341881"/>
          </a:xfrm>
          <a:prstGeom prst="rect">
            <a:avLst/>
          </a:prstGeom>
        </p:spPr>
      </p:pic>
    </p:spTree>
    <p:extLst>
      <p:ext uri="{BB962C8B-B14F-4D97-AF65-F5344CB8AC3E}">
        <p14:creationId xmlns:p14="http://schemas.microsoft.com/office/powerpoint/2010/main" val="37386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Important to </a:t>
            </a:r>
            <a:r>
              <a:rPr lang="en-US" dirty="0" err="1"/>
              <a:t>Devs</a:t>
            </a:r>
            <a:r>
              <a:rPr lang="en-US" dirty="0"/>
              <a:t> and Ops</a:t>
            </a:r>
          </a:p>
        </p:txBody>
      </p:sp>
      <p:sp>
        <p:nvSpPr>
          <p:cNvPr id="3" name="Subtitle 2"/>
          <p:cNvSpPr>
            <a:spLocks noGrp="1"/>
          </p:cNvSpPr>
          <p:nvPr>
            <p:ph type="subTitle" idx="10"/>
          </p:nvPr>
        </p:nvSpPr>
        <p:spPr/>
        <p:txBody>
          <a:bodyPr/>
          <a:lstStyle/>
          <a:p>
            <a:endParaRPr lang="en-US" dirty="0"/>
          </a:p>
        </p:txBody>
      </p:sp>
      <p:sp>
        <p:nvSpPr>
          <p:cNvPr id="5" name="Shape 1094">
            <a:extLst>
              <a:ext uri="{FF2B5EF4-FFF2-40B4-BE49-F238E27FC236}">
                <a16:creationId xmlns:a16="http://schemas.microsoft.com/office/drawing/2014/main" id="{03C9C9CE-C262-E947-88E2-7F32B64870C4}"/>
              </a:ext>
            </a:extLst>
          </p:cNvPr>
          <p:cNvSpPr txBox="1"/>
          <p:nvPr/>
        </p:nvSpPr>
        <p:spPr>
          <a:xfrm>
            <a:off x="1465620" y="1767946"/>
            <a:ext cx="3514782" cy="640699"/>
          </a:xfrm>
          <a:prstGeom prst="rect">
            <a:avLst/>
          </a:prstGeom>
          <a:noFill/>
          <a:ln>
            <a:noFill/>
          </a:ln>
        </p:spPr>
        <p:txBody>
          <a:bodyPr lIns="121804" tIns="121804" rIns="121804" bIns="121804" anchor="t" anchorCtr="0">
            <a:noAutofit/>
          </a:bodyPr>
          <a:lstStyle/>
          <a:p>
            <a:r>
              <a:rPr lang="en" sz="1864">
                <a:solidFill>
                  <a:srgbClr val="0B5394"/>
                </a:solidFill>
                <a:latin typeface="Metropolis" charset="0"/>
                <a:ea typeface="Metropolis" charset="0"/>
                <a:cs typeface="Metropolis" charset="0"/>
                <a:sym typeface="Ubuntu"/>
              </a:rPr>
              <a:t>Developers Like</a:t>
            </a:r>
          </a:p>
        </p:txBody>
      </p:sp>
      <p:sp>
        <p:nvSpPr>
          <p:cNvPr id="6" name="Shape 1095">
            <a:extLst>
              <a:ext uri="{FF2B5EF4-FFF2-40B4-BE49-F238E27FC236}">
                <a16:creationId xmlns:a16="http://schemas.microsoft.com/office/drawing/2014/main" id="{894D1511-AA8B-C447-A7F0-172B10C06DBC}"/>
              </a:ext>
            </a:extLst>
          </p:cNvPr>
          <p:cNvSpPr txBox="1"/>
          <p:nvPr/>
        </p:nvSpPr>
        <p:spPr>
          <a:xfrm>
            <a:off x="7787352" y="1763606"/>
            <a:ext cx="2625094" cy="640699"/>
          </a:xfrm>
          <a:prstGeom prst="rect">
            <a:avLst/>
          </a:prstGeom>
          <a:noFill/>
          <a:ln>
            <a:noFill/>
          </a:ln>
        </p:spPr>
        <p:txBody>
          <a:bodyPr lIns="121804" tIns="121804" rIns="121804" bIns="121804" anchor="t" anchorCtr="0">
            <a:noAutofit/>
          </a:bodyPr>
          <a:lstStyle/>
          <a:p>
            <a:pPr algn="r"/>
            <a:r>
              <a:rPr lang="en" sz="1864">
                <a:solidFill>
                  <a:srgbClr val="38761D"/>
                </a:solidFill>
                <a:latin typeface="Metropolis" charset="0"/>
                <a:ea typeface="Metropolis" charset="0"/>
                <a:cs typeface="Metropolis" charset="0"/>
                <a:sym typeface="Ubuntu"/>
              </a:rPr>
              <a:t>Ops Needs    </a:t>
            </a:r>
          </a:p>
        </p:txBody>
      </p:sp>
      <p:grpSp>
        <p:nvGrpSpPr>
          <p:cNvPr id="7" name="Shape 1096">
            <a:extLst>
              <a:ext uri="{FF2B5EF4-FFF2-40B4-BE49-F238E27FC236}">
                <a16:creationId xmlns:a16="http://schemas.microsoft.com/office/drawing/2014/main" id="{C0B38601-ECEC-4941-B0A8-4D57DB247EE0}"/>
              </a:ext>
            </a:extLst>
          </p:cNvPr>
          <p:cNvGrpSpPr/>
          <p:nvPr/>
        </p:nvGrpSpPr>
        <p:grpSpPr>
          <a:xfrm>
            <a:off x="615376" y="2187575"/>
            <a:ext cx="5367884" cy="1865875"/>
            <a:chOff x="366300" y="410175"/>
            <a:chExt cx="4205700" cy="1461900"/>
          </a:xfrm>
        </p:grpSpPr>
        <p:grpSp>
          <p:nvGrpSpPr>
            <p:cNvPr id="8" name="Shape 1097">
              <a:extLst>
                <a:ext uri="{FF2B5EF4-FFF2-40B4-BE49-F238E27FC236}">
                  <a16:creationId xmlns:a16="http://schemas.microsoft.com/office/drawing/2014/main" id="{414D66B9-4536-0C4A-950C-451F0DC864A4}"/>
                </a:ext>
              </a:extLst>
            </p:cNvPr>
            <p:cNvGrpSpPr/>
            <p:nvPr/>
          </p:nvGrpSpPr>
          <p:grpSpPr>
            <a:xfrm>
              <a:off x="366300" y="410175"/>
              <a:ext cx="4205700" cy="1461900"/>
              <a:chOff x="366300" y="410175"/>
              <a:chExt cx="4205700" cy="1461900"/>
            </a:xfrm>
          </p:grpSpPr>
          <p:sp>
            <p:nvSpPr>
              <p:cNvPr id="12" name="Shape 1098">
                <a:extLst>
                  <a:ext uri="{FF2B5EF4-FFF2-40B4-BE49-F238E27FC236}">
                    <a16:creationId xmlns:a16="http://schemas.microsoft.com/office/drawing/2014/main" id="{726ED976-76E9-5641-9B15-AB42C2A03FD1}"/>
                  </a:ext>
                </a:extLst>
              </p:cNvPr>
              <p:cNvSpPr/>
              <p:nvPr/>
            </p:nvSpPr>
            <p:spPr>
              <a:xfrm>
                <a:off x="366300" y="410175"/>
                <a:ext cx="4205700" cy="1461900"/>
              </a:xfrm>
              <a:prstGeom prst="rect">
                <a:avLst/>
              </a:prstGeom>
              <a:noFill/>
              <a:ln w="2857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13" name="Shape 1099">
                <a:extLst>
                  <a:ext uri="{FF2B5EF4-FFF2-40B4-BE49-F238E27FC236}">
                    <a16:creationId xmlns:a16="http://schemas.microsoft.com/office/drawing/2014/main" id="{25349B20-B2F3-574D-854F-29F5DCF2E071}"/>
                  </a:ext>
                </a:extLst>
              </p:cNvPr>
              <p:cNvGrpSpPr/>
              <p:nvPr/>
            </p:nvGrpSpPr>
            <p:grpSpPr>
              <a:xfrm>
                <a:off x="837575" y="481024"/>
                <a:ext cx="820800" cy="820800"/>
                <a:chOff x="942550" y="2031341"/>
                <a:chExt cx="820800" cy="820800"/>
              </a:xfrm>
            </p:grpSpPr>
            <p:sp>
              <p:nvSpPr>
                <p:cNvPr id="22" name="Shape 1100">
                  <a:extLst>
                    <a:ext uri="{FF2B5EF4-FFF2-40B4-BE49-F238E27FC236}">
                      <a16:creationId xmlns:a16="http://schemas.microsoft.com/office/drawing/2014/main" id="{55D4B63E-3788-664F-A3E0-CE9E2FA62BB3}"/>
                    </a:ext>
                  </a:extLst>
                </p:cNvPr>
                <p:cNvSpPr/>
                <p:nvPr/>
              </p:nvSpPr>
              <p:spPr>
                <a:xfrm>
                  <a:off x="942550" y="2031341"/>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23" name="Shape 1101">
                  <a:extLst>
                    <a:ext uri="{FF2B5EF4-FFF2-40B4-BE49-F238E27FC236}">
                      <a16:creationId xmlns:a16="http://schemas.microsoft.com/office/drawing/2014/main" id="{25F29C3D-DCAC-5946-A84B-BA9668EFB362}"/>
                    </a:ext>
                  </a:extLst>
                </p:cNvPr>
                <p:cNvGrpSpPr/>
                <p:nvPr/>
              </p:nvGrpSpPr>
              <p:grpSpPr>
                <a:xfrm>
                  <a:off x="1187993" y="2205519"/>
                  <a:ext cx="319811" cy="471545"/>
                  <a:chOff x="1126155" y="2186247"/>
                  <a:chExt cx="381000" cy="561765"/>
                </a:xfrm>
              </p:grpSpPr>
              <p:sp>
                <p:nvSpPr>
                  <p:cNvPr id="24" name="Shape 1102">
                    <a:extLst>
                      <a:ext uri="{FF2B5EF4-FFF2-40B4-BE49-F238E27FC236}">
                        <a16:creationId xmlns:a16="http://schemas.microsoft.com/office/drawing/2014/main" id="{D12B7F8F-8E2A-B749-A034-C14E0C6C82D0}"/>
                      </a:ext>
                    </a:extLst>
                  </p:cNvPr>
                  <p:cNvSpPr/>
                  <p:nvPr/>
                </p:nvSpPr>
                <p:spPr>
                  <a:xfrm>
                    <a:off x="1126155" y="2186247"/>
                    <a:ext cx="381000" cy="561765"/>
                  </a:xfrm>
                  <a:custGeom>
                    <a:avLst/>
                    <a:gdLst/>
                    <a:ahLst/>
                    <a:cxnLst/>
                    <a:rect l="0" t="0" r="0" b="0"/>
                    <a:pathLst>
                      <a:path w="864" h="1277" extrusionOk="0">
                        <a:moveTo>
                          <a:pt x="796" y="0"/>
                        </a:moveTo>
                        <a:cubicBezTo>
                          <a:pt x="68" y="0"/>
                          <a:pt x="68" y="0"/>
                          <a:pt x="68" y="0"/>
                        </a:cubicBezTo>
                        <a:cubicBezTo>
                          <a:pt x="30" y="0"/>
                          <a:pt x="0" y="30"/>
                          <a:pt x="0" y="68"/>
                        </a:cubicBezTo>
                        <a:cubicBezTo>
                          <a:pt x="0" y="1209"/>
                          <a:pt x="0" y="1209"/>
                          <a:pt x="0" y="1209"/>
                        </a:cubicBezTo>
                        <a:cubicBezTo>
                          <a:pt x="0" y="1247"/>
                          <a:pt x="30" y="1277"/>
                          <a:pt x="68" y="1277"/>
                        </a:cubicBezTo>
                        <a:cubicBezTo>
                          <a:pt x="796" y="1277"/>
                          <a:pt x="796" y="1277"/>
                          <a:pt x="796" y="1277"/>
                        </a:cubicBezTo>
                        <a:cubicBezTo>
                          <a:pt x="834" y="1277"/>
                          <a:pt x="864" y="1247"/>
                          <a:pt x="864" y="1209"/>
                        </a:cubicBezTo>
                        <a:cubicBezTo>
                          <a:pt x="864" y="68"/>
                          <a:pt x="864" y="68"/>
                          <a:pt x="864" y="68"/>
                        </a:cubicBezTo>
                        <a:cubicBezTo>
                          <a:pt x="864" y="30"/>
                          <a:pt x="834" y="0"/>
                          <a:pt x="796" y="0"/>
                        </a:cubicBezTo>
                        <a:close/>
                        <a:moveTo>
                          <a:pt x="432" y="55"/>
                        </a:moveTo>
                        <a:cubicBezTo>
                          <a:pt x="439" y="55"/>
                          <a:pt x="444" y="61"/>
                          <a:pt x="444" y="67"/>
                        </a:cubicBezTo>
                        <a:cubicBezTo>
                          <a:pt x="444" y="74"/>
                          <a:pt x="439" y="79"/>
                          <a:pt x="432" y="79"/>
                        </a:cubicBezTo>
                        <a:cubicBezTo>
                          <a:pt x="425" y="79"/>
                          <a:pt x="420" y="74"/>
                          <a:pt x="420" y="67"/>
                        </a:cubicBezTo>
                        <a:cubicBezTo>
                          <a:pt x="420" y="61"/>
                          <a:pt x="425" y="55"/>
                          <a:pt x="432" y="55"/>
                        </a:cubicBezTo>
                        <a:close/>
                        <a:moveTo>
                          <a:pt x="432" y="1248"/>
                        </a:moveTo>
                        <a:cubicBezTo>
                          <a:pt x="413" y="1248"/>
                          <a:pt x="398" y="1233"/>
                          <a:pt x="398" y="1214"/>
                        </a:cubicBezTo>
                        <a:cubicBezTo>
                          <a:pt x="398" y="1196"/>
                          <a:pt x="413" y="1180"/>
                          <a:pt x="432" y="1180"/>
                        </a:cubicBezTo>
                        <a:cubicBezTo>
                          <a:pt x="451" y="1180"/>
                          <a:pt x="466" y="1196"/>
                          <a:pt x="466" y="1214"/>
                        </a:cubicBezTo>
                        <a:cubicBezTo>
                          <a:pt x="466" y="1233"/>
                          <a:pt x="451" y="1248"/>
                          <a:pt x="432" y="1248"/>
                        </a:cubicBezTo>
                        <a:close/>
                        <a:moveTo>
                          <a:pt x="820" y="1145"/>
                        </a:moveTo>
                        <a:cubicBezTo>
                          <a:pt x="44" y="1145"/>
                          <a:pt x="44" y="1145"/>
                          <a:pt x="44" y="1145"/>
                        </a:cubicBezTo>
                        <a:cubicBezTo>
                          <a:pt x="44" y="121"/>
                          <a:pt x="44" y="121"/>
                          <a:pt x="44" y="121"/>
                        </a:cubicBezTo>
                        <a:cubicBezTo>
                          <a:pt x="820" y="121"/>
                          <a:pt x="820" y="121"/>
                          <a:pt x="820" y="121"/>
                        </a:cubicBezTo>
                        <a:lnTo>
                          <a:pt x="820" y="1145"/>
                        </a:lnTo>
                        <a:close/>
                      </a:path>
                    </a:pathLst>
                  </a:custGeom>
                  <a:solidFill>
                    <a:srgbClr val="FFFFFF"/>
                  </a:solidFill>
                  <a:ln>
                    <a:noFill/>
                  </a:ln>
                </p:spPr>
                <p:txBody>
                  <a:bodyPr lIns="121804" tIns="60885" rIns="121804" bIns="60885" anchor="t" anchorCtr="0">
                    <a:noAutofit/>
                  </a:bodyPr>
                  <a:lstStyle/>
                  <a:p>
                    <a:pPr algn="ctr"/>
                    <a:endParaRPr sz="2397">
                      <a:solidFill>
                        <a:srgbClr val="FFFFFF"/>
                      </a:solidFill>
                      <a:latin typeface="Metropolis" charset="0"/>
                      <a:ea typeface="Metropolis" charset="0"/>
                      <a:cs typeface="Metropolis" charset="0"/>
                    </a:endParaRPr>
                  </a:p>
                </p:txBody>
              </p:sp>
              <p:pic>
                <p:nvPicPr>
                  <p:cNvPr id="25" name="Shape 1103">
                    <a:extLst>
                      <a:ext uri="{FF2B5EF4-FFF2-40B4-BE49-F238E27FC236}">
                        <a16:creationId xmlns:a16="http://schemas.microsoft.com/office/drawing/2014/main" id="{598FFE60-CBBC-EB4E-AAA8-A63A39543D1A}"/>
                      </a:ext>
                    </a:extLst>
                  </p:cNvPr>
                  <p:cNvPicPr preferRelativeResize="0"/>
                  <p:nvPr/>
                </p:nvPicPr>
                <p:blipFill rotWithShape="1">
                  <a:blip r:embed="rId2">
                    <a:alphaModFix/>
                  </a:blip>
                  <a:srcRect/>
                  <a:stretch/>
                </p:blipFill>
                <p:spPr>
                  <a:xfrm>
                    <a:off x="1181379" y="2361191"/>
                    <a:ext cx="270600" cy="211800"/>
                  </a:xfrm>
                  <a:prstGeom prst="rect">
                    <a:avLst/>
                  </a:prstGeom>
                  <a:noFill/>
                  <a:ln>
                    <a:noFill/>
                  </a:ln>
                </p:spPr>
              </p:pic>
            </p:grpSp>
          </p:grpSp>
          <p:grpSp>
            <p:nvGrpSpPr>
              <p:cNvPr id="14" name="Shape 1104">
                <a:extLst>
                  <a:ext uri="{FF2B5EF4-FFF2-40B4-BE49-F238E27FC236}">
                    <a16:creationId xmlns:a16="http://schemas.microsoft.com/office/drawing/2014/main" id="{D092852B-9554-EF4E-A099-B18D4047FCEA}"/>
                  </a:ext>
                </a:extLst>
              </p:cNvPr>
              <p:cNvGrpSpPr/>
              <p:nvPr/>
            </p:nvGrpSpPr>
            <p:grpSpPr>
              <a:xfrm>
                <a:off x="3448990" y="481024"/>
                <a:ext cx="820800" cy="820800"/>
                <a:chOff x="3563703" y="2012158"/>
                <a:chExt cx="820800" cy="820800"/>
              </a:xfrm>
            </p:grpSpPr>
            <p:sp>
              <p:nvSpPr>
                <p:cNvPr id="18" name="Shape 1105">
                  <a:extLst>
                    <a:ext uri="{FF2B5EF4-FFF2-40B4-BE49-F238E27FC236}">
                      <a16:creationId xmlns:a16="http://schemas.microsoft.com/office/drawing/2014/main" id="{3BAA4AE3-377B-D844-81C2-871100C2A780}"/>
                    </a:ext>
                  </a:extLst>
                </p:cNvPr>
                <p:cNvSpPr/>
                <p:nvPr/>
              </p:nvSpPr>
              <p:spPr>
                <a:xfrm>
                  <a:off x="3563703" y="2012158"/>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19" name="Shape 1106">
                  <a:extLst>
                    <a:ext uri="{FF2B5EF4-FFF2-40B4-BE49-F238E27FC236}">
                      <a16:creationId xmlns:a16="http://schemas.microsoft.com/office/drawing/2014/main" id="{DFAAFC07-BB49-524A-B6F2-63556E640E57}"/>
                    </a:ext>
                  </a:extLst>
                </p:cNvPr>
                <p:cNvGrpSpPr/>
                <p:nvPr/>
              </p:nvGrpSpPr>
              <p:grpSpPr>
                <a:xfrm rot="8100000">
                  <a:off x="3715565" y="2182891"/>
                  <a:ext cx="517087" cy="496188"/>
                  <a:chOff x="1874949" y="2448800"/>
                  <a:chExt cx="3525905" cy="3344692"/>
                </a:xfrm>
              </p:grpSpPr>
              <p:sp>
                <p:nvSpPr>
                  <p:cNvPr id="20" name="Shape 1107">
                    <a:extLst>
                      <a:ext uri="{FF2B5EF4-FFF2-40B4-BE49-F238E27FC236}">
                        <a16:creationId xmlns:a16="http://schemas.microsoft.com/office/drawing/2014/main" id="{DBE86098-C8CA-9941-AFC9-09A4082CE18C}"/>
                      </a:ext>
                    </a:extLst>
                  </p:cNvPr>
                  <p:cNvSpPr/>
                  <p:nvPr/>
                </p:nvSpPr>
                <p:spPr>
                  <a:xfrm>
                    <a:off x="1874949" y="2448800"/>
                    <a:ext cx="3525905" cy="3344692"/>
                  </a:xfrm>
                  <a:custGeom>
                    <a:avLst/>
                    <a:gdLst/>
                    <a:ahLst/>
                    <a:cxnLst/>
                    <a:rect l="0" t="0" r="0" b="0"/>
                    <a:pathLst>
                      <a:path w="3525905" h="3344692" extrusionOk="0">
                        <a:moveTo>
                          <a:pt x="0" y="0"/>
                        </a:moveTo>
                        <a:lnTo>
                          <a:pt x="425949" y="544301"/>
                        </a:lnTo>
                        <a:lnTo>
                          <a:pt x="709914" y="678404"/>
                        </a:lnTo>
                        <a:lnTo>
                          <a:pt x="607371" y="709958"/>
                        </a:lnTo>
                        <a:lnTo>
                          <a:pt x="1301509" y="1230594"/>
                        </a:lnTo>
                        <a:lnTo>
                          <a:pt x="1695905" y="1301590"/>
                        </a:lnTo>
                        <a:lnTo>
                          <a:pt x="1443492" y="1333143"/>
                        </a:lnTo>
                        <a:lnTo>
                          <a:pt x="1869440" y="1743342"/>
                        </a:lnTo>
                        <a:lnTo>
                          <a:pt x="2200733" y="1838003"/>
                        </a:lnTo>
                        <a:lnTo>
                          <a:pt x="1979871" y="1861668"/>
                        </a:lnTo>
                        <a:lnTo>
                          <a:pt x="2555690" y="2366527"/>
                        </a:lnTo>
                        <a:lnTo>
                          <a:pt x="3005302" y="2595292"/>
                        </a:lnTo>
                        <a:lnTo>
                          <a:pt x="3383923" y="3281585"/>
                        </a:lnTo>
                        <a:lnTo>
                          <a:pt x="3525905" y="3344692"/>
                        </a:lnTo>
                        <a:lnTo>
                          <a:pt x="3226164" y="2713618"/>
                        </a:lnTo>
                        <a:lnTo>
                          <a:pt x="3076293" y="2524296"/>
                        </a:lnTo>
                        <a:lnTo>
                          <a:pt x="3021078" y="1956329"/>
                        </a:lnTo>
                        <a:lnTo>
                          <a:pt x="2863319" y="1719676"/>
                        </a:lnTo>
                        <a:lnTo>
                          <a:pt x="2776552" y="1972106"/>
                        </a:lnTo>
                        <a:lnTo>
                          <a:pt x="2737112" y="1546131"/>
                        </a:lnTo>
                        <a:lnTo>
                          <a:pt x="2350604" y="1041272"/>
                        </a:lnTo>
                        <a:lnTo>
                          <a:pt x="2271724" y="1309478"/>
                        </a:lnTo>
                        <a:lnTo>
                          <a:pt x="2177069" y="867726"/>
                        </a:lnTo>
                        <a:lnTo>
                          <a:pt x="1159526" y="205099"/>
                        </a:lnTo>
                        <a:lnTo>
                          <a:pt x="741466" y="86772"/>
                        </a:lnTo>
                        <a:lnTo>
                          <a:pt x="276078" y="15776"/>
                        </a:lnTo>
                        <a:lnTo>
                          <a:pt x="0" y="0"/>
                        </a:lnTo>
                        <a:close/>
                      </a:path>
                    </a:pathLst>
                  </a:cu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21" name="Shape 1108">
                    <a:extLst>
                      <a:ext uri="{FF2B5EF4-FFF2-40B4-BE49-F238E27FC236}">
                        <a16:creationId xmlns:a16="http://schemas.microsoft.com/office/drawing/2014/main" id="{9B26E5DD-AC21-E540-BB22-6590C1B726E9}"/>
                      </a:ext>
                    </a:extLst>
                  </p:cNvPr>
                  <p:cNvSpPr/>
                  <p:nvPr/>
                </p:nvSpPr>
                <p:spPr>
                  <a:xfrm>
                    <a:off x="3018700" y="3016765"/>
                    <a:ext cx="1822111" cy="1869557"/>
                  </a:xfrm>
                  <a:custGeom>
                    <a:avLst/>
                    <a:gdLst/>
                    <a:ahLst/>
                    <a:cxnLst/>
                    <a:rect l="0" t="0" r="0" b="0"/>
                    <a:pathLst>
                      <a:path w="1822112" h="1869557" extrusionOk="0">
                        <a:moveTo>
                          <a:pt x="0" y="0"/>
                        </a:moveTo>
                        <a:lnTo>
                          <a:pt x="938664" y="638963"/>
                        </a:lnTo>
                        <a:lnTo>
                          <a:pt x="1822112" y="1869557"/>
                        </a:lnTo>
                        <a:lnTo>
                          <a:pt x="954440" y="836173"/>
                        </a:lnTo>
                        <a:lnTo>
                          <a:pt x="0" y="0"/>
                        </a:lnTo>
                        <a:close/>
                      </a:path>
                    </a:pathLst>
                  </a:custGeom>
                  <a:solidFill>
                    <a:srgbClr val="0095D3"/>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grpSp>
            <p:nvGrpSpPr>
              <p:cNvPr id="15" name="Shape 1109">
                <a:extLst>
                  <a:ext uri="{FF2B5EF4-FFF2-40B4-BE49-F238E27FC236}">
                    <a16:creationId xmlns:a16="http://schemas.microsoft.com/office/drawing/2014/main" id="{2956D537-96FF-A54D-8BA2-D5AE8F82BB99}"/>
                  </a:ext>
                </a:extLst>
              </p:cNvPr>
              <p:cNvGrpSpPr/>
              <p:nvPr/>
            </p:nvGrpSpPr>
            <p:grpSpPr>
              <a:xfrm>
                <a:off x="2143278" y="481023"/>
                <a:ext cx="820800" cy="820800"/>
                <a:chOff x="2238778" y="2007666"/>
                <a:chExt cx="820800" cy="820800"/>
              </a:xfrm>
            </p:grpSpPr>
            <p:sp>
              <p:nvSpPr>
                <p:cNvPr id="16" name="Shape 1110">
                  <a:extLst>
                    <a:ext uri="{FF2B5EF4-FFF2-40B4-BE49-F238E27FC236}">
                      <a16:creationId xmlns:a16="http://schemas.microsoft.com/office/drawing/2014/main" id="{4BCE4CEB-DFE5-934C-82DC-D79D13853803}"/>
                    </a:ext>
                  </a:extLst>
                </p:cNvPr>
                <p:cNvSpPr/>
                <p:nvPr/>
              </p:nvSpPr>
              <p:spPr>
                <a:xfrm>
                  <a:off x="2238778" y="2007666"/>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17" name="Shape 1111">
                  <a:extLst>
                    <a:ext uri="{FF2B5EF4-FFF2-40B4-BE49-F238E27FC236}">
                      <a16:creationId xmlns:a16="http://schemas.microsoft.com/office/drawing/2014/main" id="{67E27081-CE06-1743-8B3B-C13E67C473DA}"/>
                    </a:ext>
                  </a:extLst>
                </p:cNvPr>
                <p:cNvSpPr/>
                <p:nvPr/>
              </p:nvSpPr>
              <p:spPr>
                <a:xfrm rot="1800054">
                  <a:off x="2437972" y="2210960"/>
                  <a:ext cx="422700" cy="422700"/>
                </a:xfrm>
                <a:prstGeom prst="lightningBol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sp>
          <p:nvSpPr>
            <p:cNvPr id="9" name="Shape 1112">
              <a:extLst>
                <a:ext uri="{FF2B5EF4-FFF2-40B4-BE49-F238E27FC236}">
                  <a16:creationId xmlns:a16="http://schemas.microsoft.com/office/drawing/2014/main" id="{361BF8D0-AD7D-C644-81F9-70AFEAEA848B}"/>
                </a:ext>
              </a:extLst>
            </p:cNvPr>
            <p:cNvSpPr txBox="1"/>
            <p:nvPr/>
          </p:nvSpPr>
          <p:spPr>
            <a:xfrm>
              <a:off x="799775" y="1248150"/>
              <a:ext cx="8964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Portable</a:t>
              </a:r>
            </a:p>
          </p:txBody>
        </p:sp>
        <p:sp>
          <p:nvSpPr>
            <p:cNvPr id="10" name="Shape 1113">
              <a:extLst>
                <a:ext uri="{FF2B5EF4-FFF2-40B4-BE49-F238E27FC236}">
                  <a16:creationId xmlns:a16="http://schemas.microsoft.com/office/drawing/2014/main" id="{21E7799C-CAB6-F642-9EC1-907AA8E3F013}"/>
                </a:ext>
              </a:extLst>
            </p:cNvPr>
            <p:cNvSpPr txBox="1"/>
            <p:nvPr/>
          </p:nvSpPr>
          <p:spPr>
            <a:xfrm>
              <a:off x="2250072"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Fast</a:t>
              </a:r>
            </a:p>
          </p:txBody>
        </p:sp>
        <p:sp>
          <p:nvSpPr>
            <p:cNvPr id="11" name="Shape 1114">
              <a:extLst>
                <a:ext uri="{FF2B5EF4-FFF2-40B4-BE49-F238E27FC236}">
                  <a16:creationId xmlns:a16="http://schemas.microsoft.com/office/drawing/2014/main" id="{00929BE0-2A95-EF4E-B2A5-9AFDE3134558}"/>
                </a:ext>
              </a:extLst>
            </p:cNvPr>
            <p:cNvSpPr txBox="1"/>
            <p:nvPr/>
          </p:nvSpPr>
          <p:spPr>
            <a:xfrm>
              <a:off x="3539275"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Light</a:t>
              </a:r>
            </a:p>
          </p:txBody>
        </p:sp>
      </p:grpSp>
      <p:grpSp>
        <p:nvGrpSpPr>
          <p:cNvPr id="26" name="Shape 1115">
            <a:extLst>
              <a:ext uri="{FF2B5EF4-FFF2-40B4-BE49-F238E27FC236}">
                <a16:creationId xmlns:a16="http://schemas.microsoft.com/office/drawing/2014/main" id="{4BF0BA1B-5D9B-0F4B-90FB-BF9DB6CB8B5A}"/>
              </a:ext>
            </a:extLst>
          </p:cNvPr>
          <p:cNvGrpSpPr/>
          <p:nvPr/>
        </p:nvGrpSpPr>
        <p:grpSpPr>
          <a:xfrm>
            <a:off x="6091269" y="2187575"/>
            <a:ext cx="5482182" cy="1865875"/>
            <a:chOff x="4656625" y="410175"/>
            <a:chExt cx="4295251" cy="1461900"/>
          </a:xfrm>
        </p:grpSpPr>
        <p:grpSp>
          <p:nvGrpSpPr>
            <p:cNvPr id="27" name="Shape 1116">
              <a:extLst>
                <a:ext uri="{FF2B5EF4-FFF2-40B4-BE49-F238E27FC236}">
                  <a16:creationId xmlns:a16="http://schemas.microsoft.com/office/drawing/2014/main" id="{FC7FB9D7-0107-124E-A307-745EE6AEEAAC}"/>
                </a:ext>
              </a:extLst>
            </p:cNvPr>
            <p:cNvGrpSpPr/>
            <p:nvPr/>
          </p:nvGrpSpPr>
          <p:grpSpPr>
            <a:xfrm>
              <a:off x="4656625" y="410175"/>
              <a:ext cx="4205700" cy="1461900"/>
              <a:chOff x="4656625" y="410175"/>
              <a:chExt cx="4205700" cy="1461900"/>
            </a:xfrm>
          </p:grpSpPr>
          <p:sp>
            <p:nvSpPr>
              <p:cNvPr id="32" name="Shape 1117">
                <a:extLst>
                  <a:ext uri="{FF2B5EF4-FFF2-40B4-BE49-F238E27FC236}">
                    <a16:creationId xmlns:a16="http://schemas.microsoft.com/office/drawing/2014/main" id="{F264DB96-983E-D643-AEB6-7FDEF94F3F89}"/>
                  </a:ext>
                </a:extLst>
              </p:cNvPr>
              <p:cNvSpPr/>
              <p:nvPr/>
            </p:nvSpPr>
            <p:spPr>
              <a:xfrm>
                <a:off x="4656625" y="410175"/>
                <a:ext cx="4205700" cy="1461900"/>
              </a:xfrm>
              <a:prstGeom prst="rect">
                <a:avLst/>
              </a:prstGeom>
              <a:noFill/>
              <a:ln w="28575" cap="flat" cmpd="sng">
                <a:solidFill>
                  <a:srgbClr val="38761D"/>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33" name="Shape 1118">
                <a:extLst>
                  <a:ext uri="{FF2B5EF4-FFF2-40B4-BE49-F238E27FC236}">
                    <a16:creationId xmlns:a16="http://schemas.microsoft.com/office/drawing/2014/main" id="{6731EC1B-CC59-CF40-9B1C-A72CC4CCD5DF}"/>
                  </a:ext>
                </a:extLst>
              </p:cNvPr>
              <p:cNvGrpSpPr/>
              <p:nvPr/>
            </p:nvGrpSpPr>
            <p:grpSpPr>
              <a:xfrm>
                <a:off x="4736337" y="481024"/>
                <a:ext cx="820800" cy="820800"/>
                <a:chOff x="6540092" y="1906472"/>
                <a:chExt cx="820800" cy="820800"/>
              </a:xfrm>
            </p:grpSpPr>
            <p:sp>
              <p:nvSpPr>
                <p:cNvPr id="48" name="Shape 1119">
                  <a:extLst>
                    <a:ext uri="{FF2B5EF4-FFF2-40B4-BE49-F238E27FC236}">
                      <a16:creationId xmlns:a16="http://schemas.microsoft.com/office/drawing/2014/main" id="{92412B20-D6B7-594C-B87B-1862EE666A43}"/>
                    </a:ext>
                  </a:extLst>
                </p:cNvPr>
                <p:cNvSpPr/>
                <p:nvPr/>
              </p:nvSpPr>
              <p:spPr>
                <a:xfrm>
                  <a:off x="6540092"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9" name="Shape 1120">
                  <a:extLst>
                    <a:ext uri="{FF2B5EF4-FFF2-40B4-BE49-F238E27FC236}">
                      <a16:creationId xmlns:a16="http://schemas.microsoft.com/office/drawing/2014/main" id="{4811CBD3-09AE-ED47-93D0-380415A879BB}"/>
                    </a:ext>
                  </a:extLst>
                </p:cNvPr>
                <p:cNvSpPr/>
                <p:nvPr/>
              </p:nvSpPr>
              <p:spPr>
                <a:xfrm>
                  <a:off x="6807700" y="2096061"/>
                  <a:ext cx="285732" cy="441769"/>
                </a:xfrm>
                <a:custGeom>
                  <a:avLst/>
                  <a:gdLst/>
                  <a:ahLst/>
                  <a:cxnLst/>
                  <a:rect l="0" t="0" r="0" b="0"/>
                  <a:pathLst>
                    <a:path w="665" h="1027" extrusionOk="0">
                      <a:moveTo>
                        <a:pt x="608" y="438"/>
                      </a:moveTo>
                      <a:cubicBezTo>
                        <a:pt x="608" y="257"/>
                        <a:pt x="608" y="257"/>
                        <a:pt x="608" y="257"/>
                      </a:cubicBezTo>
                      <a:cubicBezTo>
                        <a:pt x="608" y="116"/>
                        <a:pt x="493" y="0"/>
                        <a:pt x="351" y="0"/>
                      </a:cubicBezTo>
                      <a:cubicBezTo>
                        <a:pt x="313" y="0"/>
                        <a:pt x="313" y="0"/>
                        <a:pt x="313" y="0"/>
                      </a:cubicBezTo>
                      <a:cubicBezTo>
                        <a:pt x="172" y="0"/>
                        <a:pt x="57" y="116"/>
                        <a:pt x="57" y="257"/>
                      </a:cubicBezTo>
                      <a:cubicBezTo>
                        <a:pt x="57" y="438"/>
                        <a:pt x="57" y="438"/>
                        <a:pt x="57" y="438"/>
                      </a:cubicBezTo>
                      <a:cubicBezTo>
                        <a:pt x="0" y="438"/>
                        <a:pt x="0" y="438"/>
                        <a:pt x="0" y="438"/>
                      </a:cubicBezTo>
                      <a:cubicBezTo>
                        <a:pt x="0" y="1027"/>
                        <a:pt x="0" y="1027"/>
                        <a:pt x="0" y="1027"/>
                      </a:cubicBezTo>
                      <a:cubicBezTo>
                        <a:pt x="665" y="1027"/>
                        <a:pt x="665" y="1027"/>
                        <a:pt x="665" y="1027"/>
                      </a:cubicBezTo>
                      <a:cubicBezTo>
                        <a:pt x="665" y="438"/>
                        <a:pt x="665" y="438"/>
                        <a:pt x="665" y="438"/>
                      </a:cubicBezTo>
                      <a:lnTo>
                        <a:pt x="608" y="438"/>
                      </a:lnTo>
                      <a:close/>
                      <a:moveTo>
                        <a:pt x="171" y="257"/>
                      </a:moveTo>
                      <a:cubicBezTo>
                        <a:pt x="171" y="178"/>
                        <a:pt x="235" y="114"/>
                        <a:pt x="313" y="114"/>
                      </a:cubicBezTo>
                      <a:cubicBezTo>
                        <a:pt x="351" y="114"/>
                        <a:pt x="351" y="114"/>
                        <a:pt x="351" y="114"/>
                      </a:cubicBezTo>
                      <a:cubicBezTo>
                        <a:pt x="430" y="114"/>
                        <a:pt x="494" y="178"/>
                        <a:pt x="494" y="257"/>
                      </a:cubicBezTo>
                      <a:cubicBezTo>
                        <a:pt x="494" y="438"/>
                        <a:pt x="494" y="438"/>
                        <a:pt x="494" y="438"/>
                      </a:cubicBezTo>
                      <a:cubicBezTo>
                        <a:pt x="171" y="438"/>
                        <a:pt x="171" y="438"/>
                        <a:pt x="171" y="438"/>
                      </a:cubicBezTo>
                      <a:lnTo>
                        <a:pt x="171" y="257"/>
                      </a:lnTo>
                      <a:close/>
                      <a:moveTo>
                        <a:pt x="398" y="848"/>
                      </a:moveTo>
                      <a:cubicBezTo>
                        <a:pt x="267" y="848"/>
                        <a:pt x="267" y="848"/>
                        <a:pt x="267" y="848"/>
                      </a:cubicBezTo>
                      <a:cubicBezTo>
                        <a:pt x="297" y="738"/>
                        <a:pt x="297" y="738"/>
                        <a:pt x="297" y="738"/>
                      </a:cubicBezTo>
                      <a:cubicBezTo>
                        <a:pt x="272" y="725"/>
                        <a:pt x="254" y="699"/>
                        <a:pt x="254" y="668"/>
                      </a:cubicBezTo>
                      <a:cubicBezTo>
                        <a:pt x="254" y="625"/>
                        <a:pt x="289" y="590"/>
                        <a:pt x="332" y="590"/>
                      </a:cubicBezTo>
                      <a:cubicBezTo>
                        <a:pt x="376" y="590"/>
                        <a:pt x="411" y="625"/>
                        <a:pt x="411" y="668"/>
                      </a:cubicBezTo>
                      <a:cubicBezTo>
                        <a:pt x="411" y="699"/>
                        <a:pt x="393" y="725"/>
                        <a:pt x="368" y="738"/>
                      </a:cubicBezTo>
                      <a:lnTo>
                        <a:pt x="398" y="848"/>
                      </a:lnTo>
                      <a:close/>
                    </a:path>
                  </a:pathLst>
                </a:custGeom>
                <a:solidFill>
                  <a:srgbClr val="FFFFFF"/>
                </a:solidFill>
                <a:ln>
                  <a:noFill/>
                </a:ln>
              </p:spPr>
              <p:txBody>
                <a:bodyPr lIns="121804" tIns="60885" rIns="121804" bIns="60885" anchor="t" anchorCtr="0">
                  <a:noAutofit/>
                </a:bodyPr>
                <a:lstStyle/>
                <a:p>
                  <a:endParaRPr sz="1864">
                    <a:solidFill>
                      <a:srgbClr val="717074"/>
                    </a:solidFill>
                    <a:latin typeface="Metropolis" charset="0"/>
                    <a:ea typeface="Metropolis" charset="0"/>
                    <a:cs typeface="Metropolis" charset="0"/>
                  </a:endParaRPr>
                </a:p>
              </p:txBody>
            </p:sp>
          </p:grpSp>
          <p:grpSp>
            <p:nvGrpSpPr>
              <p:cNvPr id="34" name="Shape 1121">
                <a:extLst>
                  <a:ext uri="{FF2B5EF4-FFF2-40B4-BE49-F238E27FC236}">
                    <a16:creationId xmlns:a16="http://schemas.microsoft.com/office/drawing/2014/main" id="{6CADB3BD-CD02-8E43-93BA-5170594D3364}"/>
                  </a:ext>
                </a:extLst>
              </p:cNvPr>
              <p:cNvGrpSpPr/>
              <p:nvPr/>
            </p:nvGrpSpPr>
            <p:grpSpPr>
              <a:xfrm>
                <a:off x="5760474" y="481024"/>
                <a:ext cx="820800" cy="820800"/>
                <a:chOff x="7591270" y="1906472"/>
                <a:chExt cx="820800" cy="820800"/>
              </a:xfrm>
            </p:grpSpPr>
            <p:sp>
              <p:nvSpPr>
                <p:cNvPr id="46" name="Shape 1122">
                  <a:extLst>
                    <a:ext uri="{FF2B5EF4-FFF2-40B4-BE49-F238E27FC236}">
                      <a16:creationId xmlns:a16="http://schemas.microsoft.com/office/drawing/2014/main" id="{EFAF3204-2464-E141-B2AB-37E7FF206B0A}"/>
                    </a:ext>
                  </a:extLst>
                </p:cNvPr>
                <p:cNvSpPr/>
                <p:nvPr/>
              </p:nvSpPr>
              <p:spPr>
                <a:xfrm>
                  <a:off x="7591270"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7" name="Shape 1123">
                  <a:extLst>
                    <a:ext uri="{FF2B5EF4-FFF2-40B4-BE49-F238E27FC236}">
                      <a16:creationId xmlns:a16="http://schemas.microsoft.com/office/drawing/2014/main" id="{498D05D0-2DCB-2E40-8C72-9930DB3F8C7A}"/>
                    </a:ext>
                  </a:extLst>
                </p:cNvPr>
                <p:cNvPicPr preferRelativeResize="0"/>
                <p:nvPr/>
              </p:nvPicPr>
              <p:blipFill rotWithShape="1">
                <a:blip r:embed="rId3">
                  <a:alphaModFix/>
                </a:blip>
                <a:srcRect/>
                <a:stretch/>
              </p:blipFill>
              <p:spPr>
                <a:xfrm>
                  <a:off x="7673578" y="1971534"/>
                  <a:ext cx="631200" cy="631200"/>
                </a:xfrm>
                <a:prstGeom prst="rect">
                  <a:avLst/>
                </a:prstGeom>
                <a:noFill/>
                <a:ln>
                  <a:noFill/>
                </a:ln>
              </p:spPr>
            </p:pic>
          </p:grpSp>
          <p:grpSp>
            <p:nvGrpSpPr>
              <p:cNvPr id="35" name="Shape 1124">
                <a:extLst>
                  <a:ext uri="{FF2B5EF4-FFF2-40B4-BE49-F238E27FC236}">
                    <a16:creationId xmlns:a16="http://schemas.microsoft.com/office/drawing/2014/main" id="{FFDFCF2E-EB72-5F4B-87A7-405CCE7F8F1B}"/>
                  </a:ext>
                </a:extLst>
              </p:cNvPr>
              <p:cNvGrpSpPr/>
              <p:nvPr/>
            </p:nvGrpSpPr>
            <p:grpSpPr>
              <a:xfrm>
                <a:off x="6784609" y="481024"/>
                <a:ext cx="820800" cy="820800"/>
                <a:chOff x="8629817" y="1906472"/>
                <a:chExt cx="820800" cy="820800"/>
              </a:xfrm>
            </p:grpSpPr>
            <p:sp>
              <p:nvSpPr>
                <p:cNvPr id="44" name="Shape 1125">
                  <a:extLst>
                    <a:ext uri="{FF2B5EF4-FFF2-40B4-BE49-F238E27FC236}">
                      <a16:creationId xmlns:a16="http://schemas.microsoft.com/office/drawing/2014/main" id="{3C34575F-402B-8541-A9EC-00C4E732DF01}"/>
                    </a:ext>
                  </a:extLst>
                </p:cNvPr>
                <p:cNvSpPr/>
                <p:nvPr/>
              </p:nvSpPr>
              <p:spPr>
                <a:xfrm>
                  <a:off x="8629817"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5" name="Shape 1126">
                  <a:extLst>
                    <a:ext uri="{FF2B5EF4-FFF2-40B4-BE49-F238E27FC236}">
                      <a16:creationId xmlns:a16="http://schemas.microsoft.com/office/drawing/2014/main" id="{12C72C4B-D90B-AB41-8CAE-DE6E4F3FAF90}"/>
                    </a:ext>
                  </a:extLst>
                </p:cNvPr>
                <p:cNvPicPr preferRelativeResize="0"/>
                <p:nvPr/>
              </p:nvPicPr>
              <p:blipFill rotWithShape="1">
                <a:blip r:embed="rId4">
                  <a:alphaModFix/>
                </a:blip>
                <a:srcRect/>
                <a:stretch/>
              </p:blipFill>
              <p:spPr>
                <a:xfrm>
                  <a:off x="8827503" y="2115797"/>
                  <a:ext cx="425700" cy="439200"/>
                </a:xfrm>
                <a:prstGeom prst="rect">
                  <a:avLst/>
                </a:prstGeom>
                <a:noFill/>
                <a:ln>
                  <a:noFill/>
                </a:ln>
              </p:spPr>
            </p:pic>
          </p:grpSp>
          <p:grpSp>
            <p:nvGrpSpPr>
              <p:cNvPr id="36" name="Shape 1127">
                <a:extLst>
                  <a:ext uri="{FF2B5EF4-FFF2-40B4-BE49-F238E27FC236}">
                    <a16:creationId xmlns:a16="http://schemas.microsoft.com/office/drawing/2014/main" id="{22269C55-31E2-6040-AF59-07698BADD88A}"/>
                  </a:ext>
                </a:extLst>
              </p:cNvPr>
              <p:cNvGrpSpPr/>
              <p:nvPr/>
            </p:nvGrpSpPr>
            <p:grpSpPr>
              <a:xfrm>
                <a:off x="7875561" y="481024"/>
                <a:ext cx="820800" cy="820800"/>
                <a:chOff x="10744803" y="1906472"/>
                <a:chExt cx="820800" cy="820800"/>
              </a:xfrm>
            </p:grpSpPr>
            <p:sp>
              <p:nvSpPr>
                <p:cNvPr id="37" name="Shape 1128">
                  <a:extLst>
                    <a:ext uri="{FF2B5EF4-FFF2-40B4-BE49-F238E27FC236}">
                      <a16:creationId xmlns:a16="http://schemas.microsoft.com/office/drawing/2014/main" id="{FA9751C2-D8EA-FD47-A1F1-E1D222492845}"/>
                    </a:ext>
                  </a:extLst>
                </p:cNvPr>
                <p:cNvSpPr/>
                <p:nvPr/>
              </p:nvSpPr>
              <p:spPr>
                <a:xfrm>
                  <a:off x="10744803"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38" name="Shape 1129">
                  <a:extLst>
                    <a:ext uri="{FF2B5EF4-FFF2-40B4-BE49-F238E27FC236}">
                      <a16:creationId xmlns:a16="http://schemas.microsoft.com/office/drawing/2014/main" id="{A7AC4071-8EBC-A04F-9FC0-349FD295DD0F}"/>
                    </a:ext>
                  </a:extLst>
                </p:cNvPr>
                <p:cNvGrpSpPr/>
                <p:nvPr/>
              </p:nvGrpSpPr>
              <p:grpSpPr>
                <a:xfrm>
                  <a:off x="10925504" y="2080102"/>
                  <a:ext cx="457200" cy="465777"/>
                  <a:chOff x="10925504" y="2080102"/>
                  <a:chExt cx="457200" cy="465777"/>
                </a:xfrm>
              </p:grpSpPr>
              <p:grpSp>
                <p:nvGrpSpPr>
                  <p:cNvPr id="39" name="Shape 1130">
                    <a:extLst>
                      <a:ext uri="{FF2B5EF4-FFF2-40B4-BE49-F238E27FC236}">
                        <a16:creationId xmlns:a16="http://schemas.microsoft.com/office/drawing/2014/main" id="{DB6436BC-6B39-F144-B2F0-4190769AE45B}"/>
                      </a:ext>
                    </a:extLst>
                  </p:cNvPr>
                  <p:cNvGrpSpPr/>
                  <p:nvPr/>
                </p:nvGrpSpPr>
                <p:grpSpPr>
                  <a:xfrm>
                    <a:off x="10962763" y="2080102"/>
                    <a:ext cx="382380" cy="434499"/>
                    <a:chOff x="8376084" y="4018642"/>
                    <a:chExt cx="495760" cy="563333"/>
                  </a:xfrm>
                </p:grpSpPr>
                <p:sp>
                  <p:nvSpPr>
                    <p:cNvPr id="41" name="Shape 1131">
                      <a:extLst>
                        <a:ext uri="{FF2B5EF4-FFF2-40B4-BE49-F238E27FC236}">
                          <a16:creationId xmlns:a16="http://schemas.microsoft.com/office/drawing/2014/main" id="{202C0618-3B80-6445-85B4-4FC33726A264}"/>
                        </a:ext>
                      </a:extLst>
                    </p:cNvPr>
                    <p:cNvSpPr/>
                    <p:nvPr/>
                  </p:nvSpPr>
                  <p:spPr>
                    <a:xfrm>
                      <a:off x="8376084" y="4074976"/>
                      <a:ext cx="134400" cy="5070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2" name="Shape 1132">
                      <a:extLst>
                        <a:ext uri="{FF2B5EF4-FFF2-40B4-BE49-F238E27FC236}">
                          <a16:creationId xmlns:a16="http://schemas.microsoft.com/office/drawing/2014/main" id="{1B130629-1D1A-B847-A206-49882D572A47}"/>
                        </a:ext>
                      </a:extLst>
                    </p:cNvPr>
                    <p:cNvSpPr/>
                    <p:nvPr/>
                  </p:nvSpPr>
                  <p:spPr>
                    <a:xfrm>
                      <a:off x="8737445" y="4018642"/>
                      <a:ext cx="134400" cy="5631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3" name="Shape 1133">
                      <a:extLst>
                        <a:ext uri="{FF2B5EF4-FFF2-40B4-BE49-F238E27FC236}">
                          <a16:creationId xmlns:a16="http://schemas.microsoft.com/office/drawing/2014/main" id="{334650D5-AAA2-3F47-B8CD-2DC5BE3CFF92}"/>
                        </a:ext>
                      </a:extLst>
                    </p:cNvPr>
                    <p:cNvSpPr/>
                    <p:nvPr/>
                  </p:nvSpPr>
                  <p:spPr>
                    <a:xfrm>
                      <a:off x="8556764" y="4140369"/>
                      <a:ext cx="134400" cy="4416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cxnSp>
                <p:nvCxnSpPr>
                  <p:cNvPr id="40" name="Shape 1134">
                    <a:extLst>
                      <a:ext uri="{FF2B5EF4-FFF2-40B4-BE49-F238E27FC236}">
                        <a16:creationId xmlns:a16="http://schemas.microsoft.com/office/drawing/2014/main" id="{4DD3F1A4-ABF7-A048-B845-C5644B65C487}"/>
                      </a:ext>
                    </a:extLst>
                  </p:cNvPr>
                  <p:cNvCxnSpPr/>
                  <p:nvPr/>
                </p:nvCxnSpPr>
                <p:spPr>
                  <a:xfrm>
                    <a:off x="10925504" y="2545880"/>
                    <a:ext cx="457200" cy="0"/>
                  </a:xfrm>
                  <a:prstGeom prst="straightConnector1">
                    <a:avLst/>
                  </a:prstGeom>
                  <a:noFill/>
                  <a:ln w="19050" cap="flat" cmpd="sng">
                    <a:solidFill>
                      <a:srgbClr val="FFFFFF"/>
                    </a:solidFill>
                    <a:prstDash val="solid"/>
                    <a:miter/>
                    <a:headEnd type="none" w="med" len="med"/>
                    <a:tailEnd type="none" w="med" len="med"/>
                  </a:ln>
                </p:spPr>
              </p:cxnSp>
            </p:grpSp>
          </p:grpSp>
        </p:grpSp>
        <p:sp>
          <p:nvSpPr>
            <p:cNvPr id="28" name="Shape 1135">
              <a:extLst>
                <a:ext uri="{FF2B5EF4-FFF2-40B4-BE49-F238E27FC236}">
                  <a16:creationId xmlns:a16="http://schemas.microsoft.com/office/drawing/2014/main" id="{73822CEF-E0B7-274D-9966-E0422433B114}"/>
                </a:ext>
              </a:extLst>
            </p:cNvPr>
            <p:cNvSpPr txBox="1"/>
            <p:nvPr/>
          </p:nvSpPr>
          <p:spPr>
            <a:xfrm>
              <a:off x="4755837" y="1248150"/>
              <a:ext cx="8208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Secure</a:t>
              </a:r>
            </a:p>
          </p:txBody>
        </p:sp>
        <p:sp>
          <p:nvSpPr>
            <p:cNvPr id="29" name="Shape 1136">
              <a:extLst>
                <a:ext uri="{FF2B5EF4-FFF2-40B4-BE49-F238E27FC236}">
                  <a16:creationId xmlns:a16="http://schemas.microsoft.com/office/drawing/2014/main" id="{57D764E3-D6B9-8543-BC0A-419417617D67}"/>
                </a:ext>
              </a:extLst>
            </p:cNvPr>
            <p:cNvSpPr txBox="1"/>
            <p:nvPr/>
          </p:nvSpPr>
          <p:spPr>
            <a:xfrm>
              <a:off x="5628612" y="1255025"/>
              <a:ext cx="11040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Network</a:t>
              </a:r>
            </a:p>
          </p:txBody>
        </p:sp>
        <p:sp>
          <p:nvSpPr>
            <p:cNvPr id="30" name="Shape 1137">
              <a:extLst>
                <a:ext uri="{FF2B5EF4-FFF2-40B4-BE49-F238E27FC236}">
                  <a16:creationId xmlns:a16="http://schemas.microsoft.com/office/drawing/2014/main" id="{46555649-5BA3-DD43-803B-D5B650316FDC}"/>
                </a:ext>
              </a:extLst>
            </p:cNvPr>
            <p:cNvSpPr txBox="1"/>
            <p:nvPr/>
          </p:nvSpPr>
          <p:spPr>
            <a:xfrm>
              <a:off x="6642813" y="1255025"/>
              <a:ext cx="11712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Data Persistence</a:t>
              </a:r>
            </a:p>
          </p:txBody>
        </p:sp>
        <p:sp>
          <p:nvSpPr>
            <p:cNvPr id="31" name="Shape 1138">
              <a:extLst>
                <a:ext uri="{FF2B5EF4-FFF2-40B4-BE49-F238E27FC236}">
                  <a16:creationId xmlns:a16="http://schemas.microsoft.com/office/drawing/2014/main" id="{39E9CCE4-3E84-6545-B744-B8FF6417AA8D}"/>
                </a:ext>
              </a:extLst>
            </p:cNvPr>
            <p:cNvSpPr txBox="1"/>
            <p:nvPr/>
          </p:nvSpPr>
          <p:spPr>
            <a:xfrm>
              <a:off x="7657376" y="1255025"/>
              <a:ext cx="1294500" cy="501900"/>
            </a:xfrm>
            <a:prstGeom prst="rect">
              <a:avLst/>
            </a:prstGeom>
            <a:noFill/>
            <a:ln>
              <a:noFill/>
            </a:ln>
          </p:spPr>
          <p:txBody>
            <a:bodyPr lIns="121804" tIns="121804" rIns="121804" bIns="121804" anchor="t" anchorCtr="0">
              <a:noAutofit/>
            </a:bodyPr>
            <a:lstStyle/>
            <a:p>
              <a:pPr algn="ctr"/>
              <a:r>
                <a:rPr lang="en" sz="1864">
                  <a:latin typeface="Metropolis" charset="0"/>
                  <a:ea typeface="Metropolis" charset="0"/>
                  <a:cs typeface="Metropolis" charset="0"/>
                  <a:sym typeface="Ubuntu"/>
                </a:rPr>
                <a:t>Consistent</a:t>
              </a:r>
            </a:p>
            <a:p>
              <a:pPr algn="ctr"/>
              <a:r>
                <a:rPr lang="en" sz="1731">
                  <a:latin typeface="Metropolis" charset="0"/>
                  <a:ea typeface="Metropolis" charset="0"/>
                  <a:cs typeface="Metropolis" charset="0"/>
                  <a:sym typeface="Ubuntu"/>
                </a:rPr>
                <a:t>Management</a:t>
              </a:r>
            </a:p>
          </p:txBody>
        </p:sp>
      </p:grpSp>
      <p:grpSp>
        <p:nvGrpSpPr>
          <p:cNvPr id="50" name="Group 49">
            <a:extLst>
              <a:ext uri="{FF2B5EF4-FFF2-40B4-BE49-F238E27FC236}">
                <a16:creationId xmlns:a16="http://schemas.microsoft.com/office/drawing/2014/main" id="{A806F56D-3D5C-FF46-AC8C-5E3FA215CB53}"/>
              </a:ext>
            </a:extLst>
          </p:cNvPr>
          <p:cNvGrpSpPr/>
          <p:nvPr/>
        </p:nvGrpSpPr>
        <p:grpSpPr>
          <a:xfrm>
            <a:off x="615376" y="3935705"/>
            <a:ext cx="5367884" cy="2276607"/>
            <a:chOff x="613949" y="3935837"/>
            <a:chExt cx="5369282" cy="2277200"/>
          </a:xfrm>
        </p:grpSpPr>
        <p:cxnSp>
          <p:nvCxnSpPr>
            <p:cNvPr id="51" name="Shape 1139">
              <a:extLst>
                <a:ext uri="{FF2B5EF4-FFF2-40B4-BE49-F238E27FC236}">
                  <a16:creationId xmlns:a16="http://schemas.microsoft.com/office/drawing/2014/main" id="{05715330-35A8-464C-9940-8695C038449B}"/>
                </a:ext>
              </a:extLst>
            </p:cNvPr>
            <p:cNvCxnSpPr/>
            <p:nvPr/>
          </p:nvCxnSpPr>
          <p:spPr>
            <a:xfrm>
              <a:off x="5073297" y="3935837"/>
              <a:ext cx="0" cy="914400"/>
            </a:xfrm>
            <a:prstGeom prst="straightConnector1">
              <a:avLst/>
            </a:prstGeom>
            <a:noFill/>
            <a:ln w="38100" cap="flat" cmpd="sng">
              <a:solidFill>
                <a:srgbClr val="4A86E8"/>
              </a:solidFill>
              <a:prstDash val="solid"/>
              <a:round/>
              <a:headEnd type="none" w="lg" len="lg"/>
              <a:tailEnd type="triangle" w="lg" len="lg"/>
            </a:ln>
          </p:spPr>
        </p:cxnSp>
        <p:grpSp>
          <p:nvGrpSpPr>
            <p:cNvPr id="52" name="Shape 1142">
              <a:extLst>
                <a:ext uri="{FF2B5EF4-FFF2-40B4-BE49-F238E27FC236}">
                  <a16:creationId xmlns:a16="http://schemas.microsoft.com/office/drawing/2014/main" id="{18C5D648-385A-3F4B-ACFA-EDE99D89B075}"/>
                </a:ext>
              </a:extLst>
            </p:cNvPr>
            <p:cNvGrpSpPr/>
            <p:nvPr/>
          </p:nvGrpSpPr>
          <p:grpSpPr>
            <a:xfrm>
              <a:off x="613949" y="4853385"/>
              <a:ext cx="5369282" cy="1359652"/>
              <a:chOff x="366300" y="2955725"/>
              <a:chExt cx="4205700" cy="1065000"/>
            </a:xfrm>
          </p:grpSpPr>
          <p:sp>
            <p:nvSpPr>
              <p:cNvPr id="55" name="Shape 1143">
                <a:extLst>
                  <a:ext uri="{FF2B5EF4-FFF2-40B4-BE49-F238E27FC236}">
                    <a16:creationId xmlns:a16="http://schemas.microsoft.com/office/drawing/2014/main" id="{A6738B65-0917-AB45-911F-7ED483843793}"/>
                  </a:ext>
                </a:extLst>
              </p:cNvPr>
              <p:cNvSpPr/>
              <p:nvPr/>
            </p:nvSpPr>
            <p:spPr>
              <a:xfrm>
                <a:off x="366300" y="2955725"/>
                <a:ext cx="4205700" cy="1065000"/>
              </a:xfrm>
              <a:prstGeom prst="rect">
                <a:avLst/>
              </a:prstGeom>
              <a:solidFill>
                <a:srgbClr val="CFE2F3"/>
              </a:solidFill>
              <a:ln w="952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56" name="Shape 1144">
                <a:extLst>
                  <a:ext uri="{FF2B5EF4-FFF2-40B4-BE49-F238E27FC236}">
                    <a16:creationId xmlns:a16="http://schemas.microsoft.com/office/drawing/2014/main" id="{7981CD7C-6BBC-BB41-BCD6-2354D7B5A0B4}"/>
                  </a:ext>
                </a:extLst>
              </p:cNvPr>
              <p:cNvSpPr txBox="1"/>
              <p:nvPr/>
            </p:nvSpPr>
            <p:spPr>
              <a:xfrm>
                <a:off x="464671" y="3216017"/>
                <a:ext cx="1566599" cy="6642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Ability to move</a:t>
                </a:r>
              </a:p>
              <a:p>
                <a:pPr algn="ctr"/>
                <a:r>
                  <a:rPr lang="en-US" sz="1600">
                    <a:latin typeface="Metropolis" charset="0"/>
                    <a:ea typeface="Metropolis" charset="0"/>
                    <a:cs typeface="Metropolis" charset="0"/>
                    <a:sym typeface="Ubuntu"/>
                  </a:rPr>
                  <a:t>D</a:t>
                </a:r>
                <a:r>
                  <a:rPr lang="en" sz="1600">
                    <a:latin typeface="Metropolis" charset="0"/>
                    <a:ea typeface="Metropolis" charset="0"/>
                    <a:cs typeface="Metropolis" charset="0"/>
                    <a:sym typeface="Ubuntu"/>
                  </a:rPr>
                  <a:t>ev</a:t>
                </a:r>
                <a:r>
                  <a:rPr lang="en" sz="1600">
                    <a:latin typeface="Metropolis" charset="0"/>
                    <a:ea typeface="Metropolis" charset="0"/>
                    <a:cs typeface="Metropolis" charset="0"/>
                    <a:sym typeface="Wingdings" panose="05000000000000000000" pitchFamily="2" charset="2"/>
                  </a:rPr>
                  <a:t> Test  Prod</a:t>
                </a:r>
                <a:endParaRPr lang="en" sz="1600">
                  <a:latin typeface="Metropolis" charset="0"/>
                  <a:ea typeface="Metropolis" charset="0"/>
                  <a:cs typeface="Metropolis" charset="0"/>
                  <a:sym typeface="Ubuntu"/>
                </a:endParaRPr>
              </a:p>
            </p:txBody>
          </p:sp>
          <p:sp>
            <p:nvSpPr>
              <p:cNvPr id="57" name="Shape 1145">
                <a:extLst>
                  <a:ext uri="{FF2B5EF4-FFF2-40B4-BE49-F238E27FC236}">
                    <a16:creationId xmlns:a16="http://schemas.microsoft.com/office/drawing/2014/main" id="{2D08E39C-440D-CB45-B062-7411509832C6}"/>
                  </a:ext>
                </a:extLst>
              </p:cNvPr>
              <p:cNvSpPr txBox="1"/>
              <p:nvPr/>
            </p:nvSpPr>
            <p:spPr>
              <a:xfrm>
                <a:off x="1989826" y="2994037"/>
                <a:ext cx="1247382" cy="939385"/>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Rapid start times</a:t>
                </a:r>
              </a:p>
              <a:p>
                <a:pPr algn="ctr"/>
                <a:r>
                  <a:rPr lang="en" sz="1600">
                    <a:latin typeface="Metropolis" charset="0"/>
                    <a:ea typeface="Metropolis" charset="0"/>
                    <a:cs typeface="Metropolis" charset="0"/>
                    <a:sym typeface="Ubuntu"/>
                  </a:rPr>
                  <a:t>&amp;</a:t>
                </a:r>
              </a:p>
              <a:p>
                <a:pPr algn="ctr"/>
                <a:r>
                  <a:rPr lang="en" sz="1600" b="1">
                    <a:latin typeface="Metropolis" charset="0"/>
                    <a:ea typeface="Metropolis" charset="0"/>
                    <a:cs typeface="Metropolis" charset="0"/>
                    <a:sym typeface="Ubuntu"/>
                  </a:rPr>
                  <a:t>Control</a:t>
                </a:r>
              </a:p>
            </p:txBody>
          </p:sp>
          <p:sp>
            <p:nvSpPr>
              <p:cNvPr id="58" name="Shape 1146">
                <a:extLst>
                  <a:ext uri="{FF2B5EF4-FFF2-40B4-BE49-F238E27FC236}">
                    <a16:creationId xmlns:a16="http://schemas.microsoft.com/office/drawing/2014/main" id="{C2744B4A-958B-DD49-9304-30C97F8377AB}"/>
                  </a:ext>
                </a:extLst>
              </p:cNvPr>
              <p:cNvSpPr txBox="1"/>
              <p:nvPr/>
            </p:nvSpPr>
            <p:spPr>
              <a:xfrm>
                <a:off x="3196764" y="3035817"/>
                <a:ext cx="1375111" cy="869757"/>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Minimal </a:t>
                </a:r>
                <a:r>
                  <a:rPr lang="en" sz="1600" err="1">
                    <a:latin typeface="Metropolis" charset="0"/>
                    <a:ea typeface="Metropolis" charset="0"/>
                    <a:cs typeface="Metropolis" charset="0"/>
                    <a:sym typeface="Ubuntu"/>
                  </a:rPr>
                  <a:t>Configura</a:t>
                </a:r>
                <a:r>
                  <a:rPr lang="en-US" sz="1600">
                    <a:latin typeface="Metropolis" charset="0"/>
                    <a:ea typeface="Metropolis" charset="0"/>
                    <a:cs typeface="Metropolis" charset="0"/>
                    <a:sym typeface="Ubuntu"/>
                  </a:rPr>
                  <a:t>t</a:t>
                </a:r>
                <a:r>
                  <a:rPr lang="en" sz="1600">
                    <a:latin typeface="Metropolis" charset="0"/>
                    <a:ea typeface="Metropolis" charset="0"/>
                    <a:cs typeface="Metropolis" charset="0"/>
                    <a:sym typeface="Ubuntu"/>
                  </a:rPr>
                  <a:t>ion and </a:t>
                </a:r>
                <a:r>
                  <a:rPr lang="en" sz="1600" err="1">
                    <a:latin typeface="Metropolis" charset="0"/>
                    <a:ea typeface="Metropolis" charset="0"/>
                    <a:cs typeface="Metropolis" charset="0"/>
                    <a:sym typeface="Ubuntu"/>
                  </a:rPr>
                  <a:t>footp</a:t>
                </a:r>
                <a:r>
                  <a:rPr lang="en-US" sz="1600">
                    <a:latin typeface="Metropolis" charset="0"/>
                    <a:ea typeface="Metropolis" charset="0"/>
                    <a:cs typeface="Metropolis" charset="0"/>
                    <a:sym typeface="Ubuntu"/>
                  </a:rPr>
                  <a:t>r</a:t>
                </a:r>
                <a:r>
                  <a:rPr lang="en" sz="1600" err="1">
                    <a:latin typeface="Metropolis" charset="0"/>
                    <a:ea typeface="Metropolis" charset="0"/>
                    <a:cs typeface="Metropolis" charset="0"/>
                    <a:sym typeface="Ubuntu"/>
                  </a:rPr>
                  <a:t>int</a:t>
                </a:r>
                <a:endParaRPr lang="en" sz="1200">
                  <a:latin typeface="Metropolis" charset="0"/>
                  <a:ea typeface="Metropolis" charset="0"/>
                  <a:cs typeface="Metropolis" charset="0"/>
                  <a:sym typeface="Ubuntu"/>
                </a:endParaRPr>
              </a:p>
            </p:txBody>
          </p:sp>
        </p:grpSp>
        <p:cxnSp>
          <p:nvCxnSpPr>
            <p:cNvPr id="53" name="Shape 1153">
              <a:extLst>
                <a:ext uri="{FF2B5EF4-FFF2-40B4-BE49-F238E27FC236}">
                  <a16:creationId xmlns:a16="http://schemas.microsoft.com/office/drawing/2014/main" id="{432E3BB8-89FB-C246-BB12-0022B4EAA261}"/>
                </a:ext>
              </a:extLst>
            </p:cNvPr>
            <p:cNvCxnSpPr/>
            <p:nvPr/>
          </p:nvCxnSpPr>
          <p:spPr>
            <a:xfrm>
              <a:off x="3427412" y="3935837"/>
              <a:ext cx="0" cy="914400"/>
            </a:xfrm>
            <a:prstGeom prst="straightConnector1">
              <a:avLst/>
            </a:prstGeom>
            <a:noFill/>
            <a:ln w="38100" cap="flat" cmpd="sng">
              <a:solidFill>
                <a:srgbClr val="4A86E8"/>
              </a:solidFill>
              <a:prstDash val="solid"/>
              <a:round/>
              <a:headEnd type="none" w="lg" len="lg"/>
              <a:tailEnd type="triangle" w="lg" len="lg"/>
            </a:ln>
          </p:spPr>
        </p:cxnSp>
        <p:cxnSp>
          <p:nvCxnSpPr>
            <p:cNvPr id="54" name="Shape 1154">
              <a:extLst>
                <a:ext uri="{FF2B5EF4-FFF2-40B4-BE49-F238E27FC236}">
                  <a16:creationId xmlns:a16="http://schemas.microsoft.com/office/drawing/2014/main" id="{D684E1AB-A648-9C44-8E25-243A065E8E5C}"/>
                </a:ext>
              </a:extLst>
            </p:cNvPr>
            <p:cNvCxnSpPr/>
            <p:nvPr/>
          </p:nvCxnSpPr>
          <p:spPr>
            <a:xfrm>
              <a:off x="1702829" y="3935838"/>
              <a:ext cx="0" cy="914400"/>
            </a:xfrm>
            <a:prstGeom prst="straightConnector1">
              <a:avLst/>
            </a:prstGeom>
            <a:noFill/>
            <a:ln w="38100" cap="flat" cmpd="sng">
              <a:solidFill>
                <a:srgbClr val="4A86E8"/>
              </a:solidFill>
              <a:prstDash val="solid"/>
              <a:round/>
              <a:headEnd type="none" w="lg" len="lg"/>
              <a:tailEnd type="triangle" w="lg" len="lg"/>
            </a:ln>
          </p:spPr>
        </p:cxnSp>
      </p:grpSp>
      <p:grpSp>
        <p:nvGrpSpPr>
          <p:cNvPr id="59" name="Group 58">
            <a:extLst>
              <a:ext uri="{FF2B5EF4-FFF2-40B4-BE49-F238E27FC236}">
                <a16:creationId xmlns:a16="http://schemas.microsoft.com/office/drawing/2014/main" id="{3FBEFE60-E3D5-2946-B578-6F6AA30F60AB}"/>
              </a:ext>
            </a:extLst>
          </p:cNvPr>
          <p:cNvGrpSpPr/>
          <p:nvPr/>
        </p:nvGrpSpPr>
        <p:grpSpPr>
          <a:xfrm>
            <a:off x="5884218" y="3935705"/>
            <a:ext cx="5628640" cy="2276607"/>
            <a:chOff x="5884163" y="3935837"/>
            <a:chExt cx="5630106" cy="2277200"/>
          </a:xfrm>
        </p:grpSpPr>
        <p:cxnSp>
          <p:nvCxnSpPr>
            <p:cNvPr id="60" name="Shape 1140">
              <a:extLst>
                <a:ext uri="{FF2B5EF4-FFF2-40B4-BE49-F238E27FC236}">
                  <a16:creationId xmlns:a16="http://schemas.microsoft.com/office/drawing/2014/main" id="{56205B3F-B0CC-D846-8BBA-99201E14C33F}"/>
                </a:ext>
              </a:extLst>
            </p:cNvPr>
            <p:cNvCxnSpPr/>
            <p:nvPr/>
          </p:nvCxnSpPr>
          <p:spPr>
            <a:xfrm>
              <a:off x="6780212" y="3948632"/>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1" name="Shape 1141">
              <a:extLst>
                <a:ext uri="{FF2B5EF4-FFF2-40B4-BE49-F238E27FC236}">
                  <a16:creationId xmlns:a16="http://schemas.microsoft.com/office/drawing/2014/main" id="{11AC853C-E83D-7E48-881D-A933FB9B644A}"/>
                </a:ext>
              </a:extLst>
            </p:cNvPr>
            <p:cNvCxnSpPr/>
            <p:nvPr/>
          </p:nvCxnSpPr>
          <p:spPr>
            <a:xfrm>
              <a:off x="7999412" y="3935837"/>
              <a:ext cx="0" cy="914400"/>
            </a:xfrm>
            <a:prstGeom prst="straightConnector1">
              <a:avLst/>
            </a:prstGeom>
            <a:noFill/>
            <a:ln w="38100" cap="flat" cmpd="sng">
              <a:solidFill>
                <a:srgbClr val="38761D"/>
              </a:solidFill>
              <a:prstDash val="solid"/>
              <a:round/>
              <a:headEnd type="none" w="lg" len="lg"/>
              <a:tailEnd type="triangle" w="lg" len="lg"/>
            </a:ln>
          </p:spPr>
        </p:cxnSp>
        <p:grpSp>
          <p:nvGrpSpPr>
            <p:cNvPr id="62" name="Shape 1147">
              <a:extLst>
                <a:ext uri="{FF2B5EF4-FFF2-40B4-BE49-F238E27FC236}">
                  <a16:creationId xmlns:a16="http://schemas.microsoft.com/office/drawing/2014/main" id="{3BA7EEA1-4E08-E941-A1B8-161454D80EFF}"/>
                </a:ext>
              </a:extLst>
            </p:cNvPr>
            <p:cNvGrpSpPr/>
            <p:nvPr/>
          </p:nvGrpSpPr>
          <p:grpSpPr>
            <a:xfrm>
              <a:off x="5884163" y="4853385"/>
              <a:ext cx="5630106" cy="1359652"/>
              <a:chOff x="4494400" y="2955725"/>
              <a:chExt cx="4410000" cy="1065000"/>
            </a:xfrm>
          </p:grpSpPr>
          <p:sp>
            <p:nvSpPr>
              <p:cNvPr id="65" name="Shape 1148">
                <a:extLst>
                  <a:ext uri="{FF2B5EF4-FFF2-40B4-BE49-F238E27FC236}">
                    <a16:creationId xmlns:a16="http://schemas.microsoft.com/office/drawing/2014/main" id="{BC91BB94-EB09-184C-B0AF-4F463E0AC55F}"/>
                  </a:ext>
                </a:extLst>
              </p:cNvPr>
              <p:cNvSpPr/>
              <p:nvPr/>
            </p:nvSpPr>
            <p:spPr>
              <a:xfrm>
                <a:off x="4656625" y="2955725"/>
                <a:ext cx="4205700" cy="1065000"/>
              </a:xfrm>
              <a:prstGeom prst="rect">
                <a:avLst/>
              </a:prstGeom>
              <a:solidFill>
                <a:srgbClr val="D9EAD3"/>
              </a:solidFill>
              <a:ln w="9525" cap="flat" cmpd="sng">
                <a:solidFill>
                  <a:schemeClr val="dk2"/>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66" name="Shape 1149">
                <a:extLst>
                  <a:ext uri="{FF2B5EF4-FFF2-40B4-BE49-F238E27FC236}">
                    <a16:creationId xmlns:a16="http://schemas.microsoft.com/office/drawing/2014/main" id="{46EDC277-1A9E-7544-A2D4-0C5486E8F426}"/>
                  </a:ext>
                </a:extLst>
              </p:cNvPr>
              <p:cNvSpPr txBox="1"/>
              <p:nvPr/>
            </p:nvSpPr>
            <p:spPr>
              <a:xfrm>
                <a:off x="4494400" y="3130775"/>
                <a:ext cx="13437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Meet</a:t>
                </a:r>
              </a:p>
              <a:p>
                <a:pPr algn="ctr"/>
                <a:r>
                  <a:rPr lang="en" sz="1600">
                    <a:latin typeface="Metropolis" charset="0"/>
                    <a:ea typeface="Metropolis" charset="0"/>
                    <a:cs typeface="Metropolis" charset="0"/>
                    <a:sym typeface="Ubuntu"/>
                  </a:rPr>
                  <a:t>security</a:t>
                </a:r>
              </a:p>
              <a:p>
                <a:pPr algn="ctr"/>
                <a:r>
                  <a:rPr lang="en" sz="1600">
                    <a:latin typeface="Metropolis" charset="0"/>
                    <a:ea typeface="Metropolis" charset="0"/>
                    <a:cs typeface="Metropolis" charset="0"/>
                    <a:sym typeface="Ubuntu"/>
                  </a:rPr>
                  <a:t>standards</a:t>
                </a:r>
              </a:p>
            </p:txBody>
          </p:sp>
          <p:sp>
            <p:nvSpPr>
              <p:cNvPr id="67" name="Shape 1150">
                <a:extLst>
                  <a:ext uri="{FF2B5EF4-FFF2-40B4-BE49-F238E27FC236}">
                    <a16:creationId xmlns:a16="http://schemas.microsoft.com/office/drawing/2014/main" id="{74925073-5C68-9B47-8996-A42F2841E211}"/>
                  </a:ext>
                </a:extLst>
              </p:cNvPr>
              <p:cNvSpPr txBox="1"/>
              <p:nvPr/>
            </p:nvSpPr>
            <p:spPr>
              <a:xfrm>
                <a:off x="5499025" y="3160975"/>
                <a:ext cx="13437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Hook into</a:t>
                </a:r>
              </a:p>
              <a:p>
                <a:pPr algn="ctr"/>
                <a:r>
                  <a:rPr lang="en" sz="1600">
                    <a:latin typeface="Metropolis" charset="0"/>
                    <a:ea typeface="Metropolis" charset="0"/>
                    <a:cs typeface="Metropolis" charset="0"/>
                    <a:sym typeface="Ubuntu"/>
                  </a:rPr>
                  <a:t>existing</a:t>
                </a:r>
              </a:p>
              <a:p>
                <a:pPr algn="ctr"/>
                <a:r>
                  <a:rPr lang="en" sz="1600">
                    <a:latin typeface="Metropolis" charset="0"/>
                    <a:ea typeface="Metropolis" charset="0"/>
                    <a:cs typeface="Metropolis" charset="0"/>
                    <a:sym typeface="Ubuntu"/>
                  </a:rPr>
                  <a:t>network</a:t>
                </a:r>
              </a:p>
            </p:txBody>
          </p:sp>
          <p:sp>
            <p:nvSpPr>
              <p:cNvPr id="68" name="Shape 1151">
                <a:extLst>
                  <a:ext uri="{FF2B5EF4-FFF2-40B4-BE49-F238E27FC236}">
                    <a16:creationId xmlns:a16="http://schemas.microsoft.com/office/drawing/2014/main" id="{6D158D86-6D1F-644F-99CD-5BC6EBCF6E5F}"/>
                  </a:ext>
                </a:extLst>
              </p:cNvPr>
              <p:cNvSpPr txBox="1"/>
              <p:nvPr/>
            </p:nvSpPr>
            <p:spPr>
              <a:xfrm>
                <a:off x="6609975" y="3130775"/>
                <a:ext cx="12369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Access to the “state” of the app</a:t>
                </a:r>
              </a:p>
            </p:txBody>
          </p:sp>
          <p:sp>
            <p:nvSpPr>
              <p:cNvPr id="69" name="Shape 1152">
                <a:extLst>
                  <a:ext uri="{FF2B5EF4-FFF2-40B4-BE49-F238E27FC236}">
                    <a16:creationId xmlns:a16="http://schemas.microsoft.com/office/drawing/2014/main" id="{5261BB1C-D7DB-0243-B53D-EF3FD67113E7}"/>
                  </a:ext>
                </a:extLst>
              </p:cNvPr>
              <p:cNvSpPr txBox="1"/>
              <p:nvPr/>
            </p:nvSpPr>
            <p:spPr>
              <a:xfrm>
                <a:off x="7667500" y="3130775"/>
                <a:ext cx="12369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Single</a:t>
                </a:r>
              </a:p>
              <a:p>
                <a:pPr algn="ctr"/>
                <a:r>
                  <a:rPr lang="en" sz="1600">
                    <a:latin typeface="Metropolis" charset="0"/>
                    <a:ea typeface="Metropolis" charset="0"/>
                    <a:cs typeface="Metropolis" charset="0"/>
                    <a:sym typeface="Ubuntu"/>
                  </a:rPr>
                  <a:t>pane of</a:t>
                </a:r>
              </a:p>
              <a:p>
                <a:pPr algn="ctr"/>
                <a:r>
                  <a:rPr lang="en" sz="1600">
                    <a:latin typeface="Metropolis" charset="0"/>
                    <a:ea typeface="Metropolis" charset="0"/>
                    <a:cs typeface="Metropolis" charset="0"/>
                    <a:sym typeface="Ubuntu"/>
                  </a:rPr>
                  <a:t>glass</a:t>
                </a:r>
              </a:p>
            </p:txBody>
          </p:sp>
        </p:grpSp>
        <p:cxnSp>
          <p:nvCxnSpPr>
            <p:cNvPr id="63" name="Shape 1155">
              <a:extLst>
                <a:ext uri="{FF2B5EF4-FFF2-40B4-BE49-F238E27FC236}">
                  <a16:creationId xmlns:a16="http://schemas.microsoft.com/office/drawing/2014/main" id="{19DAAA4E-2163-6F42-A1AF-242712BCC45B}"/>
                </a:ext>
              </a:extLst>
            </p:cNvPr>
            <p:cNvCxnSpPr/>
            <p:nvPr/>
          </p:nvCxnSpPr>
          <p:spPr>
            <a:xfrm>
              <a:off x="9371012" y="3935837"/>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4" name="Shape 1156">
              <a:extLst>
                <a:ext uri="{FF2B5EF4-FFF2-40B4-BE49-F238E27FC236}">
                  <a16:creationId xmlns:a16="http://schemas.microsoft.com/office/drawing/2014/main" id="{05696617-7A7B-E340-87E5-FDC2EF50739B}"/>
                </a:ext>
              </a:extLst>
            </p:cNvPr>
            <p:cNvCxnSpPr/>
            <p:nvPr/>
          </p:nvCxnSpPr>
          <p:spPr>
            <a:xfrm>
              <a:off x="10694886" y="3948632"/>
              <a:ext cx="0" cy="914400"/>
            </a:xfrm>
            <a:prstGeom prst="straightConnector1">
              <a:avLst/>
            </a:prstGeom>
            <a:noFill/>
            <a:ln w="38100" cap="flat" cmpd="sng">
              <a:solidFill>
                <a:srgbClr val="38761D"/>
              </a:solidFill>
              <a:prstDash val="solid"/>
              <a:round/>
              <a:headEnd type="none" w="lg" len="lg"/>
              <a:tailEnd type="triangle" w="lg" len="lg"/>
            </a:ln>
          </p:spPr>
        </p:cxnSp>
      </p:grpSp>
      <p:pic>
        <p:nvPicPr>
          <p:cNvPr id="70" name="Shape 1157" descr="operator.png">
            <a:extLst>
              <a:ext uri="{FF2B5EF4-FFF2-40B4-BE49-F238E27FC236}">
                <a16:creationId xmlns:a16="http://schemas.microsoft.com/office/drawing/2014/main" id="{5B83D393-F7C7-E34B-B251-52E26A115153}"/>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526743" y="1203332"/>
            <a:ext cx="949581" cy="949584"/>
          </a:xfrm>
          <a:prstGeom prst="rect">
            <a:avLst/>
          </a:prstGeom>
          <a:noFill/>
          <a:ln>
            <a:noFill/>
          </a:ln>
        </p:spPr>
      </p:pic>
      <p:pic>
        <p:nvPicPr>
          <p:cNvPr id="71" name="Shape 1158" descr="devops.png">
            <a:extLst>
              <a:ext uri="{FF2B5EF4-FFF2-40B4-BE49-F238E27FC236}">
                <a16:creationId xmlns:a16="http://schemas.microsoft.com/office/drawing/2014/main" id="{0EEAD249-3719-C940-9BD5-D26DAB819C27}"/>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15371" y="1227024"/>
            <a:ext cx="902198" cy="902202"/>
          </a:xfrm>
          <a:prstGeom prst="rect">
            <a:avLst/>
          </a:prstGeom>
          <a:noFill/>
          <a:ln>
            <a:noFill/>
          </a:ln>
        </p:spPr>
      </p:pic>
      <p:cxnSp>
        <p:nvCxnSpPr>
          <p:cNvPr id="72" name="Straight Connector 71">
            <a:extLst>
              <a:ext uri="{FF2B5EF4-FFF2-40B4-BE49-F238E27FC236}">
                <a16:creationId xmlns:a16="http://schemas.microsoft.com/office/drawing/2014/main" id="{F5708BE5-5387-D14B-A414-224E616062DC}"/>
              </a:ext>
            </a:extLst>
          </p:cNvPr>
          <p:cNvCxnSpPr/>
          <p:nvPr/>
        </p:nvCxnSpPr>
        <p:spPr>
          <a:xfrm>
            <a:off x="6217898"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0558468E-8E49-F749-B063-8767E650846C}"/>
              </a:ext>
            </a:extLst>
          </p:cNvPr>
          <p:cNvCxnSpPr/>
          <p:nvPr/>
        </p:nvCxnSpPr>
        <p:spPr>
          <a:xfrm>
            <a:off x="7524637"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110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up)">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22" presetClass="entr" presetSubtype="8"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2696572" cy="369332"/>
            </a:xfrm>
            <a:prstGeom prst="rect">
              <a:avLst/>
            </a:prstGeom>
          </p:spPr>
          <p:txBody>
            <a:bodyPr wrap="none">
              <a:spAutoFit/>
            </a:bodyPr>
            <a:lstStyle/>
            <a:p>
              <a:r>
                <a:rPr lang="en-US">
                  <a:latin typeface="Metropolis" charset="0"/>
                  <a:ea typeface="Metropolis" charset="0"/>
                  <a:cs typeface="Metropolis" charset="0"/>
                </a:rPr>
                <a:t>Linux “Container” Host</a:t>
              </a:r>
            </a:p>
          </p:txBody>
        </p:sp>
      </p:grpSp>
      <p:sp>
        <p:nvSpPr>
          <p:cNvPr id="8" name="Flowchart: Magnetic Disk 32">
            <a:extLst>
              <a:ext uri="{FF2B5EF4-FFF2-40B4-BE49-F238E27FC236}">
                <a16:creationId xmlns:a16="http://schemas.microsoft.com/office/drawing/2014/main" id="{85C9271A-A3AC-D04E-9CC4-6131D4254566}"/>
              </a:ext>
            </a:extLst>
          </p:cNvPr>
          <p:cNvSpPr/>
          <p:nvPr/>
        </p:nvSpPr>
        <p:spPr>
          <a:xfrm>
            <a:off x="8021099" y="155922"/>
            <a:ext cx="3771900" cy="2560342"/>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400">
                <a:latin typeface="Metropolis" charset="0"/>
                <a:ea typeface="Metropolis" charset="0"/>
                <a:cs typeface="Metropolis" charset="0"/>
              </a:rPr>
              <a:t>Docker Hub</a:t>
            </a:r>
          </a:p>
        </p:txBody>
      </p:sp>
      <p:sp>
        <p:nvSpPr>
          <p:cNvPr id="9" name="Round Diagonal Corner Rectangle 8">
            <a:extLst>
              <a:ext uri="{FF2B5EF4-FFF2-40B4-BE49-F238E27FC236}">
                <a16:creationId xmlns:a16="http://schemas.microsoft.com/office/drawing/2014/main" id="{AA65E6BE-19DD-2F4E-A84B-077B5A6AC479}"/>
              </a:ext>
            </a:extLst>
          </p:cNvPr>
          <p:cNvSpPr/>
          <p:nvPr/>
        </p:nvSpPr>
        <p:spPr>
          <a:xfrm>
            <a:off x="10323096" y="1619284"/>
            <a:ext cx="1332933" cy="730875"/>
          </a:xfrm>
          <a:prstGeom prst="round2DiagRect">
            <a:avLst>
              <a:gd name="adj1" fmla="val 16379"/>
              <a:gd name="adj2" fmla="val 0"/>
            </a:avLst>
          </a:prstGeom>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0" name="Picture 2" descr="Image result for dockerhub">
            <a:extLst>
              <a:ext uri="{FF2B5EF4-FFF2-40B4-BE49-F238E27FC236}">
                <a16:creationId xmlns:a16="http://schemas.microsoft.com/office/drawing/2014/main" id="{47506417-2793-8848-B722-3255CDEE3A1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363061" y="88923"/>
            <a:ext cx="1087975" cy="971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F62C9AC-7DAE-2240-BAB8-0517A0D13B11}"/>
              </a:ext>
            </a:extLst>
          </p:cNvPr>
          <p:cNvGrpSpPr/>
          <p:nvPr/>
        </p:nvGrpSpPr>
        <p:grpSpPr>
          <a:xfrm>
            <a:off x="8084539" y="2974072"/>
            <a:ext cx="3708459" cy="2858749"/>
            <a:chOff x="8084539" y="2974072"/>
            <a:chExt cx="3708459" cy="2858749"/>
          </a:xfrm>
        </p:grpSpPr>
        <p:sp>
          <p:nvSpPr>
            <p:cNvPr id="12" name="Flowchart: Magnetic Disk 33">
              <a:extLst>
                <a:ext uri="{FF2B5EF4-FFF2-40B4-BE49-F238E27FC236}">
                  <a16:creationId xmlns:a16="http://schemas.microsoft.com/office/drawing/2014/main" id="{7B5483A7-B051-7A41-8BD2-7CA0F12ABCA8}"/>
                </a:ext>
              </a:extLst>
            </p:cNvPr>
            <p:cNvSpPr/>
            <p:nvPr/>
          </p:nvSpPr>
          <p:spPr>
            <a:xfrm>
              <a:off x="8084539" y="2974072"/>
              <a:ext cx="3708459" cy="2858749"/>
            </a:xfrm>
            <a:prstGeom prst="flowChartMagneticDisk">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a:latin typeface="Metropolis" charset="0"/>
                  <a:ea typeface="Metropolis" charset="0"/>
                  <a:cs typeface="Metropolis" charset="0"/>
                </a:rPr>
                <a:t>Private Registry</a:t>
              </a:r>
            </a:p>
          </p:txBody>
        </p:sp>
        <p:sp>
          <p:nvSpPr>
            <p:cNvPr id="13" name="Round Diagonal Corner Rectangle 12">
              <a:extLst>
                <a:ext uri="{FF2B5EF4-FFF2-40B4-BE49-F238E27FC236}">
                  <a16:creationId xmlns:a16="http://schemas.microsoft.com/office/drawing/2014/main" id="{FEAAA9B2-BEA3-084E-BADF-FF6470A0CAC8}"/>
                </a:ext>
              </a:extLst>
            </p:cNvPr>
            <p:cNvSpPr/>
            <p:nvPr/>
          </p:nvSpPr>
          <p:spPr>
            <a:xfrm>
              <a:off x="8247074" y="4689823"/>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14" name="Round Diagonal Corner Rectangle 13">
              <a:extLst>
                <a:ext uri="{FF2B5EF4-FFF2-40B4-BE49-F238E27FC236}">
                  <a16:creationId xmlns:a16="http://schemas.microsoft.com/office/drawing/2014/main" id="{85EE6EBA-DB93-CA4B-BD9F-5A453DEA3E6C}"/>
                </a:ext>
              </a:extLst>
            </p:cNvPr>
            <p:cNvSpPr/>
            <p:nvPr/>
          </p:nvSpPr>
          <p:spPr>
            <a:xfrm>
              <a:off x="10307099" y="4689822"/>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5" name="Picture 4" descr="Image result for vmware harbor">
              <a:extLst>
                <a:ext uri="{FF2B5EF4-FFF2-40B4-BE49-F238E27FC236}">
                  <a16:creationId xmlns:a16="http://schemas.microsoft.com/office/drawing/2014/main" id="{A0F41E23-7B04-6749-BCA4-1DF4465B19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88164" y="3167345"/>
              <a:ext cx="1701207" cy="5985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grpSp>
        <p:nvGrpSpPr>
          <p:cNvPr id="19" name="Group 18">
            <a:extLst>
              <a:ext uri="{FF2B5EF4-FFF2-40B4-BE49-F238E27FC236}">
                <a16:creationId xmlns:a16="http://schemas.microsoft.com/office/drawing/2014/main" id="{07953608-890D-9748-939A-0908A6AB9E6F}"/>
              </a:ext>
            </a:extLst>
          </p:cNvPr>
          <p:cNvGrpSpPr/>
          <p:nvPr/>
        </p:nvGrpSpPr>
        <p:grpSpPr>
          <a:xfrm>
            <a:off x="437838" y="1233480"/>
            <a:ext cx="4879452" cy="433036"/>
            <a:chOff x="437838" y="1233480"/>
            <a:chExt cx="4879452" cy="433036"/>
          </a:xfrm>
        </p:grpSpPr>
        <p:sp>
          <p:nvSpPr>
            <p:cNvPr id="20" name="Rectangle 19">
              <a:extLst>
                <a:ext uri="{FF2B5EF4-FFF2-40B4-BE49-F238E27FC236}">
                  <a16:creationId xmlns:a16="http://schemas.microsoft.com/office/drawing/2014/main" id="{914A9DAC-6A29-7F40-BEAF-4F479F5815A7}"/>
                </a:ext>
              </a:extLst>
            </p:cNvPr>
            <p:cNvSpPr/>
            <p:nvPr/>
          </p:nvSpPr>
          <p:spPr>
            <a:xfrm>
              <a:off x="437838" y="1233480"/>
              <a:ext cx="3942074" cy="338554"/>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a:solidFill>
                    <a:schemeClr val="bg1"/>
                  </a:solidFill>
                  <a:latin typeface="Courier New" charset="0"/>
                  <a:ea typeface="Courier New" charset="0"/>
                  <a:cs typeface="Courier New" charset="0"/>
                </a:rPr>
                <a:t>#docker run </a:t>
              </a:r>
              <a:r>
                <a:rPr lang="en-US" sz="1600" b="1">
                  <a:solidFill>
                    <a:schemeClr val="bg1"/>
                  </a:solidFill>
                  <a:latin typeface="Courier New" charset="0"/>
                  <a:ea typeface="Courier New" charset="0"/>
                  <a:cs typeface="Courier New" charset="0"/>
                </a:rPr>
                <a:t>containerimage1</a:t>
              </a:r>
            </a:p>
          </p:txBody>
        </p:sp>
        <p:cxnSp>
          <p:nvCxnSpPr>
            <p:cNvPr id="21" name="Elbow Connector 20">
              <a:extLst>
                <a:ext uri="{FF2B5EF4-FFF2-40B4-BE49-F238E27FC236}">
                  <a16:creationId xmlns:a16="http://schemas.microsoft.com/office/drawing/2014/main" id="{155454DB-63E1-1442-9EDC-4B0C6AD68C75}"/>
                </a:ext>
              </a:extLst>
            </p:cNvPr>
            <p:cNvCxnSpPr/>
            <p:nvPr/>
          </p:nvCxnSpPr>
          <p:spPr>
            <a:xfrm>
              <a:off x="4379912" y="1402757"/>
              <a:ext cx="937378" cy="263759"/>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cxnSp>
        <p:nvCxnSpPr>
          <p:cNvPr id="22" name="Elbow Connector 21">
            <a:extLst>
              <a:ext uri="{FF2B5EF4-FFF2-40B4-BE49-F238E27FC236}">
                <a16:creationId xmlns:a16="http://schemas.microsoft.com/office/drawing/2014/main" id="{0C8F6389-1859-8747-B76B-E540AD82F7A7}"/>
              </a:ext>
            </a:extLst>
          </p:cNvPr>
          <p:cNvCxnSpPr>
            <a:stCxn id="45" idx="2"/>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673FA69D-A90C-A544-86F3-E16328F4BADF}"/>
              </a:ext>
            </a:extLst>
          </p:cNvPr>
          <p:cNvCxnSpPr>
            <a:stCxn id="42" idx="3"/>
          </p:cNvCxnSpPr>
          <p:nvPr/>
        </p:nvCxnSpPr>
        <p:spPr>
          <a:xfrm rot="10800000" flipH="1">
            <a:off x="7003335" y="574699"/>
            <a:ext cx="2359726" cy="3606773"/>
          </a:xfrm>
          <a:prstGeom prst="bentConnector3">
            <a:avLst>
              <a:gd name="adj1" fmla="val 26079"/>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 Diagonal Corner Rectangle 33">
            <a:extLst>
              <a:ext uri="{FF2B5EF4-FFF2-40B4-BE49-F238E27FC236}">
                <a16:creationId xmlns:a16="http://schemas.microsoft.com/office/drawing/2014/main" id="{8DAB56F8-5FCE-8540-9167-0D55CFC71751}"/>
              </a:ext>
            </a:extLst>
          </p:cNvPr>
          <p:cNvSpPr/>
          <p:nvPr/>
        </p:nvSpPr>
        <p:spPr>
          <a:xfrm>
            <a:off x="8263071" y="1619285"/>
            <a:ext cx="1332933" cy="730875"/>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Elbow Connector 42">
            <a:extLst>
              <a:ext uri="{FF2B5EF4-FFF2-40B4-BE49-F238E27FC236}">
                <a16:creationId xmlns:a16="http://schemas.microsoft.com/office/drawing/2014/main" id="{1C2396B9-6D5A-F54F-9B44-E6ADA19A6CD2}"/>
              </a:ext>
            </a:extLst>
          </p:cNvPr>
          <p:cNvCxnSpPr/>
          <p:nvPr/>
        </p:nvCxnSpPr>
        <p:spPr>
          <a:xfrm rot="10800000" flipH="1">
            <a:off x="7011106" y="3466632"/>
            <a:ext cx="2077058" cy="714672"/>
          </a:xfrm>
          <a:prstGeom prst="bentConnector3">
            <a:avLst>
              <a:gd name="adj1" fmla="val 4353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44" name="Rounded Rectangle 43">
            <a:extLst>
              <a:ext uri="{FF2B5EF4-FFF2-40B4-BE49-F238E27FC236}">
                <a16:creationId xmlns:a16="http://schemas.microsoft.com/office/drawing/2014/main" id="{1E50F390-A07E-A642-AB74-017F5046B07D}"/>
              </a:ext>
            </a:extLst>
          </p:cNvPr>
          <p:cNvSpPr/>
          <p:nvPr/>
        </p:nvSpPr>
        <p:spPr>
          <a:xfrm>
            <a:off x="882348" y="5791986"/>
            <a:ext cx="5212064" cy="433037"/>
          </a:xfrm>
          <a:prstGeom prst="roundRect">
            <a:avLst/>
          </a:prstGeom>
          <a:ln/>
          <a:effectLst>
            <a:glow rad="228600">
              <a:schemeClr val="accent5">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a:latin typeface="Metropolis" charset="0"/>
                <a:ea typeface="Metropolis" charset="0"/>
                <a:cs typeface="Metropolis" charset="0"/>
              </a:rPr>
              <a:t>Harbor is included with </a:t>
            </a:r>
            <a:r>
              <a:rPr lang="en-US" sz="2000" b="1">
                <a:latin typeface="Metropolis" charset="0"/>
                <a:ea typeface="Metropolis" charset="0"/>
                <a:cs typeface="Metropolis" charset="0"/>
              </a:rPr>
              <a:t>VIC</a:t>
            </a:r>
            <a:r>
              <a:rPr lang="en-US" sz="2000">
                <a:latin typeface="Metropolis" charset="0"/>
                <a:ea typeface="Metropolis" charset="0"/>
                <a:cs typeface="Metropolis" charset="0"/>
              </a:rPr>
              <a:t> &amp; </a:t>
            </a:r>
            <a:r>
              <a:rPr lang="en-US" sz="2000" b="1">
                <a:latin typeface="Metropolis" charset="0"/>
                <a:ea typeface="Metropolis" charset="0"/>
                <a:cs typeface="Metropolis" charset="0"/>
              </a:rPr>
              <a:t>PKS</a:t>
            </a:r>
          </a:p>
        </p:txBody>
      </p:sp>
      <p:cxnSp>
        <p:nvCxnSpPr>
          <p:cNvPr id="45" name="Straight Arrow Connector 44">
            <a:extLst>
              <a:ext uri="{FF2B5EF4-FFF2-40B4-BE49-F238E27FC236}">
                <a16:creationId xmlns:a16="http://schemas.microsoft.com/office/drawing/2014/main" id="{63B039B9-855D-CC4B-A68E-C868C77EA200}"/>
              </a:ext>
            </a:extLst>
          </p:cNvPr>
          <p:cNvCxnSpPr/>
          <p:nvPr/>
        </p:nvCxnSpPr>
        <p:spPr>
          <a:xfrm flipV="1">
            <a:off x="6094412" y="3466632"/>
            <a:ext cx="2993752" cy="2541873"/>
          </a:xfrm>
          <a:prstGeom prst="straightConnector1">
            <a:avLst/>
          </a:prstGeom>
          <a:ln>
            <a:headEnd type="none" w="med" len="med"/>
            <a:tailEnd type="triangle"/>
          </a:ln>
          <a:effectLst>
            <a:glow rad="228600">
              <a:schemeClr val="accent5">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357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500"/>
                            </p:stCondLst>
                            <p:childTnLst>
                              <p:par>
                                <p:cTn id="32" presetID="10" presetClass="entr" presetSubtype="0" fill="hold" grpId="2"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2.65955E-6 -1.85185E-6 L -0.23495 0.0669 " pathEditMode="relative" rAng="0" ptsTypes="AA">
                                      <p:cBhvr>
                                        <p:cTn id="47" dur="2000" fill="hold"/>
                                        <p:tgtEl>
                                          <p:spTgt spid="34"/>
                                        </p:tgtEl>
                                        <p:attrNameLst>
                                          <p:attrName>ppt_x</p:attrName>
                                          <p:attrName>ppt_y</p:attrName>
                                        </p:attrNameLst>
                                      </p:cBhvr>
                                      <p:rCtr x="-11748" y="3333"/>
                                    </p:animMotion>
                                  </p:childTnLst>
                                </p:cTn>
                              </p:par>
                              <p:par>
                                <p:cTn id="48" presetID="6" presetClass="emph" presetSubtype="0" fill="hold" grpId="1" nodeType="withEffect">
                                  <p:stCondLst>
                                    <p:cond delay="0"/>
                                  </p:stCondLst>
                                  <p:childTnLst>
                                    <p:animScale>
                                      <p:cBhvr>
                                        <p:cTn id="49" dur="2000" fill="hold"/>
                                        <p:tgtEl>
                                          <p:spTgt spid="34"/>
                                        </p:tgtEl>
                                      </p:cBhvr>
                                      <p:by x="50000" y="50000"/>
                                    </p:animScale>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2500"/>
                            </p:stCondLst>
                            <p:childTnLst>
                              <p:par>
                                <p:cTn id="55" presetID="42" presetClass="path" presetSubtype="0" accel="50000" decel="50000" fill="hold" grpId="1" nodeType="afterEffect">
                                  <p:stCondLst>
                                    <p:cond delay="0"/>
                                  </p:stCondLst>
                                  <p:childTnLst>
                                    <p:animMotion origin="layout" path="M -2.42251E-6 2.96296E-6 L -0.39515 0.11782 " pathEditMode="relative" rAng="0" ptsTypes="AA">
                                      <p:cBhvr>
                                        <p:cTn id="56" dur="2000" fill="hold"/>
                                        <p:tgtEl>
                                          <p:spTgt spid="26"/>
                                        </p:tgtEl>
                                        <p:attrNameLst>
                                          <p:attrName>ppt_x</p:attrName>
                                          <p:attrName>ppt_y</p:attrName>
                                        </p:attrNameLst>
                                      </p:cBhvr>
                                      <p:rCtr x="-19758" y="5880"/>
                                    </p:animMotion>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xit" presetSubtype="0" fill="hold" nodeType="with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2000"/>
                                        <p:tgtEl>
                                          <p:spTgt spid="19"/>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par>
                          <p:cTn id="73" fill="hold">
                            <p:stCondLst>
                              <p:cond delay="2500"/>
                            </p:stCondLst>
                            <p:childTnLst>
                              <p:par>
                                <p:cTn id="74" presetID="42" presetClass="path" presetSubtype="0" accel="50000" decel="50000" fill="hold" grpId="1" nodeType="afterEffect">
                                  <p:stCondLst>
                                    <p:cond delay="0"/>
                                  </p:stCondLst>
                                  <p:childTnLst>
                                    <p:animMotion origin="layout" path="M -1.4535E-6 1.85185E-6 L -0.24746 0.11296 " pathEditMode="relative" rAng="0" ptsTypes="AA">
                                      <p:cBhvr>
                                        <p:cTn id="75" dur="2000" fill="hold"/>
                                        <p:tgtEl>
                                          <p:spTgt spid="35"/>
                                        </p:tgtEl>
                                        <p:attrNameLst>
                                          <p:attrName>ppt_x</p:attrName>
                                          <p:attrName>ppt_y</p:attrName>
                                        </p:attrNameLst>
                                      </p:cBhvr>
                                      <p:rCtr x="-12373" y="5648"/>
                                    </p:animMotion>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par>
                                <p:cTn id="87" presetID="10" presetClass="exit" presetSubtype="0" fill="hold" nodeType="withEffect">
                                  <p:stCondLst>
                                    <p:cond delay="0"/>
                                  </p:stCondLst>
                                  <p:childTnLst>
                                    <p:animEffect transition="out" filter="fade">
                                      <p:cBhvr>
                                        <p:cTn id="88" dur="500"/>
                                        <p:tgtEl>
                                          <p:spTgt spid="23"/>
                                        </p:tgtEl>
                                      </p:cBhvr>
                                    </p:animEffect>
                                    <p:set>
                                      <p:cBhvr>
                                        <p:cTn id="89" dur="1" fill="hold">
                                          <p:stCondLst>
                                            <p:cond delay="499"/>
                                          </p:stCondLst>
                                        </p:cTn>
                                        <p:tgtEl>
                                          <p:spTgt spid="2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left)">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left)">
                                      <p:cBhvr>
                                        <p:cTn id="103" dur="500"/>
                                        <p:tgtEl>
                                          <p:spTgt spid="44"/>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left)">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17" grpId="0" animBg="1"/>
      <p:bldP spid="24" grpId="0" animBg="1"/>
      <p:bldP spid="26" grpId="0" animBg="1"/>
      <p:bldP spid="26" grpId="1" animBg="1"/>
      <p:bldP spid="34" grpId="0" animBg="1"/>
      <p:bldP spid="34" grpId="1" animBg="1"/>
      <p:bldP spid="34" grpId="2" animBg="1"/>
      <p:bldP spid="35" grpId="0" animBg="1"/>
      <p:bldP spid="35" grpId="1"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255911" y="1600201"/>
            <a:ext cx="7932914" cy="4572000"/>
          </a:xfrm>
        </p:spPr>
        <p:txBody>
          <a:bodyPr/>
          <a:lstStyle/>
          <a:p>
            <a:pPr marL="260673" indent="-260673">
              <a:spcBef>
                <a:spcPts val="288"/>
              </a:spcBef>
              <a:buClr>
                <a:srgbClr val="333333"/>
              </a:buClr>
            </a:pPr>
            <a:br>
              <a:rPr lang="en-US" sz="1200" dirty="0">
                <a:latin typeface="Courier" pitchFamily="2" charset="0"/>
              </a:rPr>
            </a:br>
            <a:r>
              <a:rPr lang="en-US" sz="1200" dirty="0">
                <a:latin typeface="Courier" pitchFamily="2" charset="0"/>
              </a:rPr>
              <a:t>.</a:t>
            </a:r>
            <a:r>
              <a:rPr lang="en-US" sz="1200" b="1" dirty="0">
                <a:latin typeface="Courier" pitchFamily="2" charset="0"/>
              </a:rPr>
              <a:t>/</a:t>
            </a:r>
            <a:r>
              <a:rPr lang="en-US" sz="1200" dirty="0" err="1">
                <a:latin typeface="Courier" pitchFamily="2" charset="0"/>
              </a:rPr>
              <a:t>vic</a:t>
            </a:r>
            <a:r>
              <a:rPr lang="en-US" sz="1200" dirty="0">
                <a:latin typeface="Courier" pitchFamily="2" charset="0"/>
              </a:rPr>
              <a:t>-machine-</a:t>
            </a:r>
            <a:r>
              <a:rPr lang="en-US" sz="1200" dirty="0" err="1">
                <a:latin typeface="Courier" pitchFamily="2" charset="0"/>
              </a:rPr>
              <a:t>darwin</a:t>
            </a:r>
            <a:r>
              <a:rPr lang="en-US" sz="1200" dirty="0">
                <a:latin typeface="Courier" pitchFamily="2" charset="0"/>
              </a:rPr>
              <a:t> create </a:t>
            </a:r>
            <a:r>
              <a:rPr lang="en-US" sz="1200" b="1" dirty="0">
                <a:latin typeface="Courier" pitchFamily="2" charset="0"/>
              </a:rPr>
              <a:t>--</a:t>
            </a:r>
            <a:r>
              <a:rPr lang="en-US" sz="1200" dirty="0">
                <a:latin typeface="Courier" pitchFamily="2" charset="0"/>
              </a:rPr>
              <a:t>name 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container-name-convention testing-{name}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compute-resource </a:t>
            </a:r>
            <a:r>
              <a:rPr lang="en-US" sz="1200" b="1" dirty="0">
                <a:latin typeface="Courier" pitchFamily="2" charset="0"/>
              </a:rPr>
              <a:t>/</a:t>
            </a:r>
            <a:r>
              <a:rPr lang="en-US" sz="1200" dirty="0">
                <a:latin typeface="Courier" pitchFamily="2" charset="0"/>
              </a:rPr>
              <a:t>Goddard</a:t>
            </a:r>
            <a:r>
              <a:rPr lang="en-US" sz="1200" b="1" dirty="0">
                <a:latin typeface="Courier" pitchFamily="2" charset="0"/>
              </a:rPr>
              <a:t>/</a:t>
            </a:r>
            <a:r>
              <a:rPr lang="en-US" sz="1200" dirty="0">
                <a:latin typeface="Courier" pitchFamily="2" charset="0"/>
              </a:rPr>
              <a:t>host</a:t>
            </a:r>
            <a:r>
              <a:rPr lang="en-US" sz="1200" b="1" dirty="0">
                <a:latin typeface="Courier" pitchFamily="2" charset="0"/>
              </a:rPr>
              <a:t>/</a:t>
            </a:r>
            <a:r>
              <a:rPr lang="en-US" sz="1200" dirty="0">
                <a:latin typeface="Courier" pitchFamily="2" charset="0"/>
              </a:rPr>
              <a:t>Home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image-store </a:t>
            </a:r>
            <a:r>
              <a:rPr lang="en-US" sz="1200" dirty="0" err="1">
                <a:latin typeface="Courier" pitchFamily="2" charset="0"/>
              </a:rPr>
              <a:t>vms</a:t>
            </a:r>
            <a:r>
              <a:rPr lang="en-US" sz="1200" b="1" dirty="0">
                <a:latin typeface="Courier" pitchFamily="2" charset="0"/>
              </a:rPr>
              <a:t>/</a:t>
            </a:r>
            <a:r>
              <a:rPr lang="en-US" sz="1200" dirty="0">
                <a:latin typeface="Courier" pitchFamily="2" charset="0"/>
              </a:rPr>
              <a:t>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base-image-size 8GB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volume-store </a:t>
            </a:r>
            <a:r>
              <a:rPr lang="en-US" sz="1200" dirty="0" err="1">
                <a:latin typeface="Courier" pitchFamily="2" charset="0"/>
              </a:rPr>
              <a:t>vms</a:t>
            </a:r>
            <a:r>
              <a:rPr lang="en-US" sz="1200" b="1" dirty="0">
                <a:latin typeface="Courier" pitchFamily="2" charset="0"/>
              </a:rPr>
              <a:t>/</a:t>
            </a:r>
            <a:r>
              <a:rPr lang="en-US" sz="1200" dirty="0" err="1">
                <a:latin typeface="Courier" pitchFamily="2" charset="0"/>
              </a:rPr>
              <a:t>testing-volumes:default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 bridge-vic1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bridge-network-range 172.16.0.0</a:t>
            </a:r>
            <a:r>
              <a:rPr lang="en-US" sz="1200" b="1" dirty="0">
                <a:latin typeface="Courier" pitchFamily="2" charset="0"/>
              </a:rPr>
              <a:t>/</a:t>
            </a:r>
            <a:r>
              <a:rPr lang="en-US" sz="1200" dirty="0">
                <a:latin typeface="Courier" pitchFamily="2" charset="0"/>
              </a:rPr>
              <a:t>12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 </a:t>
            </a:r>
            <a:r>
              <a:rPr lang="en-US" sz="1200" dirty="0" err="1">
                <a:latin typeface="Courier" pitchFamily="2" charset="0"/>
              </a:rPr>
              <a:t>VMNet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a:t>
            </a:r>
            <a:r>
              <a:rPr lang="en-US" sz="1200" dirty="0" err="1">
                <a:latin typeface="Courier" pitchFamily="2" charset="0"/>
              </a:rPr>
              <a:t>ip</a:t>
            </a:r>
            <a:r>
              <a:rPr lang="en-US" sz="1200" dirty="0">
                <a:latin typeface="Courier" pitchFamily="2" charset="0"/>
              </a:rPr>
              <a:t> 192.168.1.202</a:t>
            </a:r>
            <a:r>
              <a:rPr lang="en-US" sz="1200" b="1" dirty="0">
                <a:latin typeface="Courier" pitchFamily="2" charset="0"/>
              </a:rPr>
              <a:t>/</a:t>
            </a:r>
            <a:r>
              <a:rPr lang="en-US" sz="1200" dirty="0">
                <a:latin typeface="Courier" pitchFamily="2" charset="0"/>
              </a:rPr>
              <a:t>24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public-network-gateway 192.168.1.254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192.168.1.17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8.8.8.8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tls-cname</a:t>
            </a:r>
            <a:r>
              <a:rPr lang="en-US" sz="1200" dirty="0">
                <a:latin typeface="Courier" pitchFamily="2" charset="0"/>
              </a:rPr>
              <a:t>  192.168.1.202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certificate-key-size 2048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user </a:t>
            </a:r>
            <a:r>
              <a:rPr lang="en-US" sz="1200" dirty="0" err="1">
                <a:latin typeface="Courier" pitchFamily="2" charset="0"/>
              </a:rPr>
              <a:t>administrator@vsphere.local</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thumbprint </a:t>
            </a:r>
            <a:r>
              <a:rPr lang="en-US" sz="1200" b="1" dirty="0">
                <a:latin typeface="Courier" pitchFamily="2" charset="0"/>
              </a:rPr>
              <a:t>"06:AE:8D:80:A6:88:7E:6B:D3:74:85:F2:93:B6:92:9E:4C:99:8C:1D" </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target </a:t>
            </a:r>
            <a:r>
              <a:rPr lang="en-US" sz="1200" dirty="0" err="1">
                <a:latin typeface="Courier" pitchFamily="2" charset="0"/>
              </a:rPr>
              <a:t>vcenter.home.local</a:t>
            </a:r>
            <a:r>
              <a:rPr lang="en-US" sz="1200" b="1" dirty="0">
                <a:latin typeface="Courier" pitchFamily="2" charset="0"/>
              </a:rPr>
              <a:t>/</a:t>
            </a:r>
            <a:r>
              <a:rPr lang="en-US" sz="1200" dirty="0">
                <a:latin typeface="Courier" pitchFamily="2" charset="0"/>
              </a:rPr>
              <a:t>Goddard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registry-ca ~</a:t>
            </a:r>
            <a:r>
              <a:rPr lang="en-US" sz="1200" b="1" dirty="0">
                <a:latin typeface="Courier" pitchFamily="2" charset="0"/>
              </a:rPr>
              <a:t>/</a:t>
            </a:r>
            <a:r>
              <a:rPr lang="en-US" sz="1200" dirty="0">
                <a:latin typeface="Courier" pitchFamily="2" charset="0"/>
              </a:rPr>
              <a:t>Downloads</a:t>
            </a:r>
            <a:r>
              <a:rPr lang="en-US" sz="1200" b="1" dirty="0">
                <a:latin typeface="Courier" pitchFamily="2" charset="0"/>
              </a:rPr>
              <a:t>/</a:t>
            </a:r>
            <a:r>
              <a:rPr lang="en-US" sz="1200" dirty="0" err="1">
                <a:latin typeface="Courier" pitchFamily="2" charset="0"/>
              </a:rPr>
              <a:t>ca.crt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ops-user </a:t>
            </a:r>
            <a:r>
              <a:rPr lang="en-US" sz="1200" dirty="0" err="1">
                <a:latin typeface="Courier" pitchFamily="2" charset="0"/>
              </a:rPr>
              <a:t>administrator@vsphere.local</a:t>
            </a:r>
            <a:endParaRPr lang="en-US" sz="1200" dirty="0">
              <a:latin typeface="Courier" pitchFamily="2" charset="0"/>
            </a:endParaRPr>
          </a:p>
        </p:txBody>
      </p:sp>
      <p:sp>
        <p:nvSpPr>
          <p:cNvPr id="3" name="Title 2"/>
          <p:cNvSpPr>
            <a:spLocks noGrp="1"/>
          </p:cNvSpPr>
          <p:nvPr>
            <p:ph type="title"/>
          </p:nvPr>
        </p:nvSpPr>
        <p:spPr/>
        <p:txBody>
          <a:bodyPr/>
          <a:lstStyle/>
          <a:p>
            <a:r>
              <a:rPr lang="en-US" dirty="0"/>
              <a:t>Get a Docker Endpoint</a:t>
            </a:r>
          </a:p>
        </p:txBody>
      </p:sp>
      <p:sp>
        <p:nvSpPr>
          <p:cNvPr id="4" name="Subtitle 3"/>
          <p:cNvSpPr>
            <a:spLocks noGrp="1"/>
          </p:cNvSpPr>
          <p:nvPr>
            <p:ph type="subTitle" idx="10"/>
          </p:nvPr>
        </p:nvSpPr>
        <p:spPr/>
        <p:txBody>
          <a:bodyPr/>
          <a:lstStyle/>
          <a:p>
            <a:r>
              <a:rPr lang="en-US" dirty="0"/>
              <a:t>We don’t really care how</a:t>
            </a:r>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84667" y="1600201"/>
            <a:ext cx="5108222" cy="45720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600" dirty="0">
                <a:latin typeface="Courier" pitchFamily="2" charset="0"/>
              </a:rPr>
              <a:t>apt-get install …</a:t>
            </a:r>
          </a:p>
          <a:p>
            <a:pPr marL="260673" indent="-260673">
              <a:spcBef>
                <a:spcPts val="288"/>
              </a:spcBef>
              <a:buClr>
                <a:srgbClr val="333333"/>
              </a:buClr>
            </a:pPr>
            <a:r>
              <a:rPr lang="en-US" sz="1600" dirty="0">
                <a:latin typeface="Courier" pitchFamily="2" charset="0"/>
              </a:rPr>
              <a:t>yum install …</a:t>
            </a:r>
          </a:p>
          <a:p>
            <a:pPr marL="260673" indent="-260673">
              <a:spcBef>
                <a:spcPts val="288"/>
              </a:spcBef>
              <a:buClr>
                <a:srgbClr val="333333"/>
              </a:buClr>
            </a:pPr>
            <a:endParaRPr lang="en-US" sz="1600" dirty="0">
              <a:latin typeface="Courier" pitchFamily="2" charset="0"/>
            </a:endParaRPr>
          </a:p>
          <a:p>
            <a:pPr marL="260673" indent="-260673">
              <a:spcBef>
                <a:spcPts val="288"/>
              </a:spcBef>
              <a:buClr>
                <a:srgbClr val="333333"/>
              </a:buClr>
            </a:pPr>
            <a:r>
              <a:rPr lang="en-US" sz="3200" dirty="0">
                <a:solidFill>
                  <a:schemeClr val="accent1"/>
                </a:solidFill>
              </a:rPr>
              <a:t>or</a:t>
            </a:r>
          </a:p>
          <a:p>
            <a:pPr marL="260673" indent="-260673">
              <a:spcBef>
                <a:spcPts val="288"/>
              </a:spcBef>
              <a:buClr>
                <a:srgbClr val="333333"/>
              </a:buClr>
            </a:pPr>
            <a:endParaRPr lang="en-US" sz="1600" dirty="0"/>
          </a:p>
          <a:p>
            <a:pPr marL="260673" indent="-260673">
              <a:spcBef>
                <a:spcPts val="288"/>
              </a:spcBef>
              <a:buClr>
                <a:srgbClr val="333333"/>
              </a:buClr>
            </a:pPr>
            <a:r>
              <a:rPr lang="en-US" sz="1600" dirty="0"/>
              <a:t>Install one of</a:t>
            </a:r>
          </a:p>
          <a:p>
            <a:pPr marL="285750" indent="-285750">
              <a:spcBef>
                <a:spcPts val="288"/>
              </a:spcBef>
              <a:buClr>
                <a:srgbClr val="333333"/>
              </a:buClr>
              <a:buFont typeface="Arial" panose="020B0604020202020204" pitchFamily="34" charset="0"/>
              <a:buChar char="•"/>
            </a:pPr>
            <a:r>
              <a:rPr lang="en-US" sz="1600" dirty="0" err="1"/>
              <a:t>MacOS</a:t>
            </a:r>
            <a:r>
              <a:rPr lang="en-US" sz="1600" dirty="0"/>
              <a:t> Docker </a:t>
            </a:r>
          </a:p>
          <a:p>
            <a:pPr marL="285750" indent="-285750">
              <a:spcBef>
                <a:spcPts val="288"/>
              </a:spcBef>
              <a:buClr>
                <a:srgbClr val="333333"/>
              </a:buClr>
              <a:buFont typeface="Arial" panose="020B0604020202020204" pitchFamily="34" charset="0"/>
              <a:buChar char="•"/>
            </a:pPr>
            <a:r>
              <a:rPr lang="en-US" sz="1600" dirty="0"/>
              <a:t>Windows Docker</a:t>
            </a:r>
          </a:p>
        </p:txBody>
      </p:sp>
    </p:spTree>
    <p:extLst>
      <p:ext uri="{BB962C8B-B14F-4D97-AF65-F5344CB8AC3E}">
        <p14:creationId xmlns:p14="http://schemas.microsoft.com/office/powerpoint/2010/main" val="39284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Check the Docker Endpoint</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95956" y="1521179"/>
            <a:ext cx="5221112" cy="4495799"/>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600" dirty="0"/>
              <a:t>To check on a </a:t>
            </a:r>
            <a:r>
              <a:rPr lang="en-US" sz="1600" dirty="0" err="1"/>
              <a:t>docker</a:t>
            </a:r>
            <a:r>
              <a:rPr lang="en-US" sz="1600" dirty="0"/>
              <a:t> endpoint run:</a:t>
            </a:r>
          </a:p>
          <a:p>
            <a:pPr marL="260673" indent="-260673">
              <a:spcBef>
                <a:spcPts val="288"/>
              </a:spcBef>
              <a:buClr>
                <a:srgbClr val="333333"/>
              </a:buClr>
            </a:pPr>
            <a:endParaRPr lang="en-US" sz="1600" dirty="0">
              <a:latin typeface="Courier" pitchFamily="2" charset="0"/>
            </a:endParaRPr>
          </a:p>
          <a:p>
            <a:pPr marL="260673" indent="-260673">
              <a:spcBef>
                <a:spcPts val="288"/>
              </a:spcBef>
              <a:buClr>
                <a:srgbClr val="333333"/>
              </a:buClr>
            </a:pPr>
            <a:r>
              <a:rPr lang="en-US" sz="1400" dirty="0" err="1">
                <a:latin typeface="Courier" pitchFamily="2" charset="0"/>
              </a:rPr>
              <a:t>docker</a:t>
            </a:r>
            <a:r>
              <a:rPr lang="en-US" sz="1400" dirty="0">
                <a:latin typeface="Courier" pitchFamily="2" charset="0"/>
              </a:rPr>
              <a:t> -H 192.168.1.202:2376 info</a:t>
            </a:r>
          </a:p>
          <a:p>
            <a:pPr marL="260673" indent="-260673">
              <a:spcBef>
                <a:spcPts val="288"/>
              </a:spcBef>
              <a:buClr>
                <a:srgbClr val="333333"/>
              </a:buClr>
            </a:pPr>
            <a:endParaRPr lang="en-US" sz="1600" dirty="0">
              <a:latin typeface="Courier" pitchFamily="2" charset="0"/>
            </a:endParaRPr>
          </a:p>
          <a:p>
            <a:pPr marL="260673" indent="-260673">
              <a:spcBef>
                <a:spcPts val="288"/>
              </a:spcBef>
              <a:buClr>
                <a:srgbClr val="333333"/>
              </a:buClr>
            </a:pPr>
            <a:r>
              <a:rPr lang="en-US" sz="1600" dirty="0"/>
              <a:t>We can eliminate the need to specify a host, cert path, and TLS verification by using environment variables:</a:t>
            </a:r>
          </a:p>
          <a:p>
            <a:pPr marL="260673" indent="-260673">
              <a:spcBef>
                <a:spcPts val="288"/>
              </a:spcBef>
              <a:buClr>
                <a:srgbClr val="333333"/>
              </a:buClr>
            </a:pPr>
            <a:endParaRPr lang="en-US" sz="1600" dirty="0">
              <a:latin typeface="Courier" pitchFamily="2" charset="0"/>
            </a:endParaRPr>
          </a:p>
          <a:p>
            <a:pPr marL="260673" indent="-260673">
              <a:spcBef>
                <a:spcPts val="288"/>
              </a:spcBef>
              <a:buClr>
                <a:srgbClr val="333333"/>
              </a:buClr>
            </a:pPr>
            <a:r>
              <a:rPr lang="en-US" sz="1400" dirty="0">
                <a:latin typeface="Courier" pitchFamily="2" charset="0"/>
              </a:rPr>
              <a:t>export DOCKER_HOST=192.168.1.202:2376</a:t>
            </a:r>
          </a:p>
          <a:p>
            <a:pPr marL="260673" indent="-260673">
              <a:spcBef>
                <a:spcPts val="288"/>
              </a:spcBef>
              <a:buClr>
                <a:srgbClr val="333333"/>
              </a:buClr>
            </a:pPr>
            <a:r>
              <a:rPr lang="en-US" sz="1400" dirty="0">
                <a:latin typeface="Courier" pitchFamily="2" charset="0"/>
              </a:rPr>
              <a:t>export DOCKER_CERT_PATH=~/</a:t>
            </a:r>
            <a:r>
              <a:rPr lang="en-US" sz="1400" dirty="0" err="1">
                <a:latin typeface="Courier" pitchFamily="2" charset="0"/>
              </a:rPr>
              <a:t>vch</a:t>
            </a:r>
            <a:r>
              <a:rPr lang="en-US" sz="1400" dirty="0">
                <a:latin typeface="Courier" pitchFamily="2" charset="0"/>
              </a:rPr>
              <a:t>-testing </a:t>
            </a:r>
            <a:r>
              <a:rPr lang="en-US" sz="1400" dirty="0" err="1">
                <a:latin typeface="Courier" pitchFamily="2" charset="0"/>
              </a:rPr>
              <a:t>docker</a:t>
            </a:r>
            <a:endParaRPr lang="en-US" sz="1400" dirty="0">
              <a:latin typeface="Courier" pitchFamily="2" charset="0"/>
            </a:endParaRPr>
          </a:p>
          <a:p>
            <a:pPr marL="260673" indent="-260673">
              <a:spcBef>
                <a:spcPts val="288"/>
              </a:spcBef>
              <a:buClr>
                <a:srgbClr val="333333"/>
              </a:buClr>
            </a:pPr>
            <a:r>
              <a:rPr lang="en-US" sz="1400" dirty="0">
                <a:latin typeface="Courier" pitchFamily="2" charset="0"/>
              </a:rPr>
              <a:t>export DOCKER_TLS_VERIFY=1</a:t>
            </a:r>
          </a:p>
        </p:txBody>
      </p:sp>
      <p:sp>
        <p:nvSpPr>
          <p:cNvPr id="10" name="TextBox 9">
            <a:extLst>
              <a:ext uri="{FF2B5EF4-FFF2-40B4-BE49-F238E27FC236}">
                <a16:creationId xmlns:a16="http://schemas.microsoft.com/office/drawing/2014/main" id="{302FE8F6-D231-5646-B026-B3546389212E}"/>
              </a:ext>
            </a:extLst>
          </p:cNvPr>
          <p:cNvSpPr txBox="1"/>
          <p:nvPr/>
        </p:nvSpPr>
        <p:spPr>
          <a:xfrm>
            <a:off x="5565422" y="1365956"/>
            <a:ext cx="6015392" cy="2970044"/>
          </a:xfrm>
          <a:prstGeom prst="rect">
            <a:avLst/>
          </a:prstGeom>
        </p:spPr>
        <p:txBody>
          <a:bodyPr wrap="square" lIns="0" tIns="0" rIns="0" bIns="0" rtlCol="0">
            <a:spAutoFit/>
          </a:bodyPr>
          <a:lstStyle/>
          <a:p>
            <a:pPr marL="260673" indent="-260673">
              <a:spcBef>
                <a:spcPts val="288"/>
              </a:spcBef>
              <a:buClr>
                <a:srgbClr val="333333"/>
              </a:buClr>
            </a:pPr>
            <a:r>
              <a:rPr lang="en-US" sz="1200" dirty="0"/>
              <a:t>The endpoint is probably using TLS If you get the error:</a:t>
            </a:r>
          </a:p>
          <a:p>
            <a:pPr marL="260673" indent="-260673">
              <a:spcBef>
                <a:spcPts val="288"/>
              </a:spcBef>
              <a:buClr>
                <a:srgbClr val="333333"/>
              </a:buClr>
            </a:pPr>
            <a:r>
              <a:rPr lang="en-US" sz="1200" dirty="0">
                <a:solidFill>
                  <a:srgbClr val="FFC000"/>
                </a:solidFill>
                <a:latin typeface="Courier" pitchFamily="2" charset="0"/>
              </a:rPr>
              <a:t>* Are you trying to connect to a TLS-enabled daemon without TLS?</a:t>
            </a:r>
          </a:p>
          <a:p>
            <a:pPr algn="l">
              <a:spcAft>
                <a:spcPts val="600"/>
              </a:spcAft>
            </a:pPr>
            <a:endParaRPr lang="en-US" sz="1200" dirty="0"/>
          </a:p>
          <a:p>
            <a:pPr>
              <a:spcAft>
                <a:spcPts val="600"/>
              </a:spcAft>
            </a:pPr>
            <a:r>
              <a:rPr lang="en-US" sz="1200" dirty="0"/>
              <a:t>Try this instead:</a:t>
            </a:r>
          </a:p>
          <a:p>
            <a:pPr marL="260673" indent="-260673">
              <a:spcBef>
                <a:spcPts val="288"/>
              </a:spcBef>
              <a:buClr>
                <a:srgbClr val="333333"/>
              </a:buClr>
            </a:pPr>
            <a:r>
              <a:rPr lang="en-US" sz="1200" dirty="0">
                <a:latin typeface="Courier" pitchFamily="2" charset="0"/>
              </a:rPr>
              <a:t>DOCKER_CERT_PATH=~/</a:t>
            </a:r>
            <a:r>
              <a:rPr lang="en-US" sz="1200" dirty="0" err="1">
                <a:latin typeface="Courier" pitchFamily="2" charset="0"/>
              </a:rPr>
              <a:t>vch</a:t>
            </a:r>
            <a:r>
              <a:rPr lang="en-US" sz="1200" dirty="0">
                <a:latin typeface="Courier" pitchFamily="2" charset="0"/>
              </a:rPr>
              <a:t>-testing </a:t>
            </a:r>
            <a:r>
              <a:rPr lang="en-US" sz="1200" dirty="0" err="1">
                <a:latin typeface="Courier" pitchFamily="2" charset="0"/>
              </a:rPr>
              <a:t>docker</a:t>
            </a:r>
            <a:r>
              <a:rPr lang="en-US" sz="1200" dirty="0">
                <a:latin typeface="Courier" pitchFamily="2" charset="0"/>
              </a:rPr>
              <a:t> \</a:t>
            </a:r>
          </a:p>
          <a:p>
            <a:pPr marL="260673" indent="-260673">
              <a:spcBef>
                <a:spcPts val="288"/>
              </a:spcBef>
              <a:buClr>
                <a:srgbClr val="333333"/>
              </a:buClr>
            </a:pPr>
            <a:r>
              <a:rPr lang="en-US" sz="1200" dirty="0">
                <a:latin typeface="Courier" pitchFamily="2" charset="0"/>
              </a:rPr>
              <a:t>	-H 192.168.1.202:2376 \</a:t>
            </a:r>
          </a:p>
          <a:p>
            <a:pPr marL="260673" indent="-260673">
              <a:spcBef>
                <a:spcPts val="288"/>
              </a:spcBef>
              <a:buClr>
                <a:srgbClr val="333333"/>
              </a:buClr>
            </a:pPr>
            <a:r>
              <a:rPr lang="en-US" sz="1200" dirty="0">
                <a:latin typeface="Courier" pitchFamily="2" charset="0"/>
              </a:rPr>
              <a:t>	--</a:t>
            </a:r>
            <a:r>
              <a:rPr lang="en-US" sz="1200" dirty="0" err="1">
                <a:latin typeface="Courier" pitchFamily="2" charset="0"/>
              </a:rPr>
              <a:t>tlsverify</a:t>
            </a:r>
            <a:r>
              <a:rPr lang="en-US" sz="1200" dirty="0">
                <a:latin typeface="Courier" pitchFamily="2" charset="0"/>
              </a:rPr>
              <a:t> info</a:t>
            </a:r>
          </a:p>
          <a:p>
            <a:pPr marL="260673" indent="-260673">
              <a:spcBef>
                <a:spcPts val="288"/>
              </a:spcBef>
              <a:buClr>
                <a:srgbClr val="333333"/>
              </a:buClr>
            </a:pPr>
            <a:r>
              <a:rPr lang="en-US" sz="1200" dirty="0">
                <a:latin typeface="Courier" pitchFamily="2" charset="0"/>
              </a:rPr>
              <a:t>Containers: 0</a:t>
            </a:r>
            <a:br>
              <a:rPr lang="en-US" sz="1200" dirty="0">
                <a:latin typeface="Courier" pitchFamily="2" charset="0"/>
              </a:rPr>
            </a:br>
            <a:r>
              <a:rPr lang="en-US" sz="1200" dirty="0">
                <a:latin typeface="Courier" pitchFamily="2" charset="0"/>
              </a:rPr>
              <a:t> Running: 0</a:t>
            </a:r>
            <a:br>
              <a:rPr lang="en-US" sz="1200" dirty="0">
                <a:latin typeface="Courier" pitchFamily="2" charset="0"/>
              </a:rPr>
            </a:br>
            <a:r>
              <a:rPr lang="en-US" sz="1200" dirty="0">
                <a:latin typeface="Courier" pitchFamily="2" charset="0"/>
              </a:rPr>
              <a:t> Paused: 0</a:t>
            </a:r>
            <a:br>
              <a:rPr lang="en-US" sz="1200" dirty="0">
                <a:latin typeface="Courier" pitchFamily="2" charset="0"/>
              </a:rPr>
            </a:br>
            <a:r>
              <a:rPr lang="en-US" sz="1200" dirty="0">
                <a:latin typeface="Courier" pitchFamily="2" charset="0"/>
              </a:rPr>
              <a:t> Stopped: 0</a:t>
            </a:r>
            <a:br>
              <a:rPr lang="en-US" sz="1200" dirty="0">
                <a:latin typeface="Courier" pitchFamily="2" charset="0"/>
              </a:rPr>
            </a:br>
            <a:r>
              <a:rPr lang="en-US" sz="1200" dirty="0">
                <a:latin typeface="Courier" pitchFamily="2" charset="0"/>
              </a:rPr>
              <a:t>Images: 0</a:t>
            </a:r>
          </a:p>
          <a:p>
            <a:pPr marL="260673" indent="-260673">
              <a:spcBef>
                <a:spcPts val="288"/>
              </a:spcBef>
              <a:buClr>
                <a:srgbClr val="333333"/>
              </a:buClr>
            </a:pPr>
            <a:r>
              <a:rPr lang="en-US" sz="1200" dirty="0">
                <a:latin typeface="Courier" pitchFamily="2" charset="0"/>
              </a:rPr>
              <a:t>...</a:t>
            </a:r>
            <a:endParaRPr lang="en-US" sz="1200" dirty="0"/>
          </a:p>
          <a:p>
            <a:pPr algn="l">
              <a:spcAft>
                <a:spcPts val="600"/>
              </a:spcAft>
            </a:pPr>
            <a:endParaRPr lang="en-US" sz="1200" dirty="0"/>
          </a:p>
        </p:txBody>
      </p:sp>
    </p:spTree>
    <p:extLst>
      <p:ext uri="{BB962C8B-B14F-4D97-AF65-F5344CB8AC3E}">
        <p14:creationId xmlns:p14="http://schemas.microsoft.com/office/powerpoint/2010/main" val="239459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AE3F2-12AC-E34B-9851-027A633DF7F8}"/>
              </a:ext>
            </a:extLst>
          </p:cNvPr>
          <p:cNvPicPr>
            <a:picLocks noChangeAspect="1"/>
          </p:cNvPicPr>
          <p:nvPr/>
        </p:nvPicPr>
        <p:blipFill>
          <a:blip r:embed="rId2"/>
          <a:stretch>
            <a:fillRect/>
          </a:stretch>
        </p:blipFill>
        <p:spPr>
          <a:xfrm>
            <a:off x="122237" y="1219200"/>
            <a:ext cx="6670499" cy="5492044"/>
          </a:xfrm>
          <a:prstGeom prst="rect">
            <a:avLst/>
          </a:prstGeom>
        </p:spPr>
      </p:pic>
      <p:sp>
        <p:nvSpPr>
          <p:cNvPr id="3" name="Title 2"/>
          <p:cNvSpPr>
            <a:spLocks noGrp="1"/>
          </p:cNvSpPr>
          <p:nvPr>
            <p:ph type="title"/>
          </p:nvPr>
        </p:nvSpPr>
        <p:spPr/>
        <p:txBody>
          <a:bodyPr/>
          <a:lstStyle/>
          <a:p>
            <a:r>
              <a:rPr lang="en-US" dirty="0"/>
              <a:t>Check the Docker Endpoint</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604000" y="1301354"/>
            <a:ext cx="5584825" cy="5556646"/>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800" dirty="0"/>
              <a:t>To check on a Docker endpoint run</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err="1">
                <a:latin typeface="Courier" pitchFamily="2" charset="0"/>
              </a:rPr>
              <a:t>docker</a:t>
            </a:r>
            <a:r>
              <a:rPr lang="en-US" sz="1400" dirty="0">
                <a:latin typeface="Courier" pitchFamily="2" charset="0"/>
              </a:rPr>
              <a:t> -H 192.168.1.202:2376 info</a:t>
            </a:r>
          </a:p>
          <a:p>
            <a:pPr marL="717873" lvl="1" indent="-260673">
              <a:spcBef>
                <a:spcPts val="288"/>
              </a:spcBef>
              <a:buClr>
                <a:srgbClr val="333333"/>
              </a:buClr>
            </a:pPr>
            <a:r>
              <a:rPr lang="en-US" sz="1400" dirty="0"/>
              <a:t>May need to add –</a:t>
            </a:r>
            <a:r>
              <a:rPr lang="en-US" sz="1400" dirty="0" err="1"/>
              <a:t>tlsverify</a:t>
            </a:r>
            <a:r>
              <a:rPr lang="en-US" sz="1400" dirty="0"/>
              <a:t> and a cert path if using TLS</a:t>
            </a:r>
          </a:p>
          <a:p>
            <a:pPr marL="260673" indent="-260673">
              <a:spcBef>
                <a:spcPts val="288"/>
              </a:spcBef>
              <a:buClr>
                <a:srgbClr val="333333"/>
              </a:buClr>
            </a:pPr>
            <a:endParaRPr lang="en-US" sz="1800" dirty="0">
              <a:latin typeface="Courier" pitchFamily="2" charset="0"/>
            </a:endParaRPr>
          </a:p>
          <a:p>
            <a:pPr marL="260673" indent="-260673">
              <a:spcBef>
                <a:spcPts val="288"/>
              </a:spcBef>
              <a:buClr>
                <a:srgbClr val="333333"/>
              </a:buClr>
            </a:pPr>
            <a:r>
              <a:rPr lang="en-US" sz="1800" dirty="0"/>
              <a:t>We can eliminate the need to specify a host, cert path, and TLS verification on every command line by using environment variables:</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a:latin typeface="Courier" pitchFamily="2" charset="0"/>
              </a:rPr>
              <a:t>export DOCKER_HOST=192.168.1.202:2376</a:t>
            </a:r>
          </a:p>
          <a:p>
            <a:pPr marL="717873" lvl="1" indent="-260673">
              <a:spcBef>
                <a:spcPts val="288"/>
              </a:spcBef>
              <a:buClr>
                <a:srgbClr val="333333"/>
              </a:buClr>
            </a:pPr>
            <a:r>
              <a:rPr lang="en-US" sz="1400" dirty="0">
                <a:latin typeface="Courier" pitchFamily="2" charset="0"/>
              </a:rPr>
              <a:t>export DOCKER_CERT_PATH=~/</a:t>
            </a:r>
            <a:r>
              <a:rPr lang="en-US" sz="1400" dirty="0" err="1">
                <a:latin typeface="Courier" pitchFamily="2" charset="0"/>
              </a:rPr>
              <a:t>vch</a:t>
            </a:r>
            <a:r>
              <a:rPr lang="en-US" sz="1400" dirty="0">
                <a:latin typeface="Courier" pitchFamily="2" charset="0"/>
              </a:rPr>
              <a:t>-testing </a:t>
            </a:r>
            <a:r>
              <a:rPr lang="en-US" sz="1400" dirty="0" err="1">
                <a:latin typeface="Courier" pitchFamily="2" charset="0"/>
              </a:rPr>
              <a:t>docker</a:t>
            </a:r>
            <a:endParaRPr lang="en-US" sz="1400" dirty="0">
              <a:latin typeface="Courier" pitchFamily="2" charset="0"/>
            </a:endParaRPr>
          </a:p>
          <a:p>
            <a:pPr marL="717873" lvl="1" indent="-260673">
              <a:spcBef>
                <a:spcPts val="288"/>
              </a:spcBef>
              <a:buClr>
                <a:srgbClr val="333333"/>
              </a:buClr>
            </a:pPr>
            <a:r>
              <a:rPr lang="en-US" sz="1400" dirty="0">
                <a:latin typeface="Courier" pitchFamily="2" charset="0"/>
              </a:rPr>
              <a:t>export DOCKER_TLS_VERIFY=1</a:t>
            </a:r>
            <a:endParaRPr lang="en-US" sz="1600" dirty="0">
              <a:latin typeface="Courier" pitchFamily="2" charset="0"/>
            </a:endParaRPr>
          </a:p>
          <a:p>
            <a:pPr marL="260673" indent="-260673">
              <a:spcBef>
                <a:spcPts val="288"/>
              </a:spcBef>
              <a:buClr>
                <a:srgbClr val="333333"/>
              </a:buClr>
            </a:pPr>
            <a:endParaRPr lang="en-US" sz="1600" dirty="0">
              <a:latin typeface="Courier" pitchFamily="2" charset="0"/>
            </a:endParaRPr>
          </a:p>
        </p:txBody>
      </p:sp>
      <p:sp>
        <p:nvSpPr>
          <p:cNvPr id="7" name="TextBox 6">
            <a:extLst>
              <a:ext uri="{FF2B5EF4-FFF2-40B4-BE49-F238E27FC236}">
                <a16:creationId xmlns:a16="http://schemas.microsoft.com/office/drawing/2014/main" id="{2A63F835-A441-8447-9FD0-FC09DD549C30}"/>
              </a:ext>
            </a:extLst>
          </p:cNvPr>
          <p:cNvSpPr txBox="1"/>
          <p:nvPr/>
        </p:nvSpPr>
        <p:spPr>
          <a:xfrm>
            <a:off x="2314223" y="1219200"/>
            <a:ext cx="4380088" cy="777136"/>
          </a:xfrm>
          <a:prstGeom prst="rect">
            <a:avLst/>
          </a:prstGeom>
          <a:solidFill>
            <a:schemeClr val="accent1">
              <a:lumMod val="20000"/>
              <a:lumOff val="80000"/>
            </a:schemeClr>
          </a:solidFill>
        </p:spPr>
        <p:txBody>
          <a:bodyPr wrap="square" lIns="0" tIns="0" rIns="0" bIns="0" rtlCol="0">
            <a:spAutoFit/>
          </a:bodyPr>
          <a:lstStyle/>
          <a:p>
            <a:pPr marL="260673" indent="-260673">
              <a:spcBef>
                <a:spcPts val="288"/>
              </a:spcBef>
              <a:buClr>
                <a:srgbClr val="333333"/>
              </a:buClr>
            </a:pPr>
            <a:r>
              <a:rPr lang="en-US" sz="1200" dirty="0"/>
              <a:t>The endpoint is probably using TLS If you get the error:</a:t>
            </a:r>
          </a:p>
          <a:p>
            <a:pPr marL="260673" indent="-260673">
              <a:spcBef>
                <a:spcPts val="288"/>
              </a:spcBef>
              <a:buClr>
                <a:srgbClr val="333333"/>
              </a:buClr>
            </a:pPr>
            <a:r>
              <a:rPr lang="en-US" sz="1200" dirty="0">
                <a:solidFill>
                  <a:srgbClr val="FF0000"/>
                </a:solidFill>
                <a:latin typeface="Courier" pitchFamily="2" charset="0"/>
              </a:rPr>
              <a:t>* Are you trying to connect to a TLS-enabled daemon without TLS?</a:t>
            </a:r>
            <a:endParaRPr lang="en-US" sz="1200" dirty="0">
              <a:solidFill>
                <a:srgbClr val="FF0000"/>
              </a:solidFill>
            </a:endParaRPr>
          </a:p>
          <a:p>
            <a:pPr algn="l">
              <a:spcAft>
                <a:spcPts val="600"/>
              </a:spcAft>
            </a:pPr>
            <a:endParaRPr lang="en-US" sz="1200" dirty="0"/>
          </a:p>
        </p:txBody>
      </p:sp>
    </p:spTree>
    <p:extLst>
      <p:ext uri="{BB962C8B-B14F-4D97-AF65-F5344CB8AC3E}">
        <p14:creationId xmlns:p14="http://schemas.microsoft.com/office/powerpoint/2010/main" val="159482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Certificates</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95955" y="2494844"/>
            <a:ext cx="4159956" cy="3443112"/>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600" dirty="0"/>
              <a:t>Non-TLS Docker connections should not be allowed in production</a:t>
            </a:r>
          </a:p>
          <a:p>
            <a:pPr marL="285750" indent="-285750">
              <a:spcBef>
                <a:spcPts val="288"/>
              </a:spcBef>
              <a:buClr>
                <a:srgbClr val="333333"/>
              </a:buClr>
              <a:buFont typeface="Arial" panose="020B0604020202020204" pitchFamily="34" charset="0"/>
              <a:buChar char="•"/>
            </a:pPr>
            <a:r>
              <a:rPr lang="en-US" sz="1600" dirty="0"/>
              <a:t>When creating a VCH, all the needed certificates are either generated or provided by the operator</a:t>
            </a:r>
          </a:p>
          <a:p>
            <a:pPr marL="285750" indent="-285750">
              <a:spcBef>
                <a:spcPts val="288"/>
              </a:spcBef>
              <a:buClr>
                <a:srgbClr val="333333"/>
              </a:buClr>
              <a:buFont typeface="Arial" panose="020B0604020202020204" pitchFamily="34" charset="0"/>
              <a:buChar char="•"/>
            </a:pPr>
            <a:r>
              <a:rPr lang="en-US" sz="1600" dirty="0"/>
              <a:t>If using a standard Docker host, these certificates will need to be created</a:t>
            </a:r>
          </a:p>
          <a:p>
            <a:pPr marL="285750" indent="-285750">
              <a:spcBef>
                <a:spcPts val="288"/>
              </a:spcBef>
              <a:buClr>
                <a:srgbClr val="333333"/>
              </a:buClr>
              <a:buFont typeface="Arial" panose="020B0604020202020204" pitchFamily="34" charset="0"/>
              <a:buChar char="•"/>
            </a:pPr>
            <a:endParaRPr lang="en-US" sz="1600" dirty="0"/>
          </a:p>
          <a:p>
            <a:pPr marL="260673" indent="-260673">
              <a:spcBef>
                <a:spcPts val="288"/>
              </a:spcBef>
              <a:buClr>
                <a:srgbClr val="333333"/>
              </a:buClr>
            </a:pPr>
            <a:endParaRPr lang="en-US" sz="1600" dirty="0"/>
          </a:p>
          <a:p>
            <a:pPr marL="260673" indent="-260673">
              <a:spcBef>
                <a:spcPts val="288"/>
              </a:spcBef>
              <a:buClr>
                <a:srgbClr val="333333"/>
              </a:buClr>
            </a:pPr>
            <a:endParaRPr lang="en-US" sz="1600" dirty="0"/>
          </a:p>
        </p:txBody>
      </p:sp>
      <p:pic>
        <p:nvPicPr>
          <p:cNvPr id="8" name="Picture 7">
            <a:extLst>
              <a:ext uri="{FF2B5EF4-FFF2-40B4-BE49-F238E27FC236}">
                <a16:creationId xmlns:a16="http://schemas.microsoft.com/office/drawing/2014/main" id="{EE3D1037-A9B8-D34D-AB32-9D9A02BCEDB5}"/>
              </a:ext>
            </a:extLst>
          </p:cNvPr>
          <p:cNvPicPr>
            <a:picLocks noChangeAspect="1"/>
          </p:cNvPicPr>
          <p:nvPr/>
        </p:nvPicPr>
        <p:blipFill>
          <a:blip r:embed="rId2"/>
          <a:stretch>
            <a:fillRect/>
          </a:stretch>
        </p:blipFill>
        <p:spPr>
          <a:xfrm>
            <a:off x="4255911" y="1783953"/>
            <a:ext cx="7529512" cy="3811698"/>
          </a:xfrm>
          <a:prstGeom prst="rect">
            <a:avLst/>
          </a:prstGeom>
        </p:spPr>
      </p:pic>
    </p:spTree>
    <p:extLst>
      <p:ext uri="{BB962C8B-B14F-4D97-AF65-F5344CB8AC3E}">
        <p14:creationId xmlns:p14="http://schemas.microsoft.com/office/powerpoint/2010/main" val="152002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Building and Using Images</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477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Build</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Turn a </a:t>
            </a:r>
            <a:r>
              <a:rPr lang="en-US" dirty="0" err="1"/>
              <a:t>Dockerfile</a:t>
            </a:r>
            <a:r>
              <a:rPr lang="en-US" dirty="0"/>
              <a:t> into an image</a:t>
            </a:r>
          </a:p>
          <a:p>
            <a:endParaRPr lang="en-US" dirty="0"/>
          </a:p>
        </p:txBody>
      </p:sp>
      <p:pic>
        <p:nvPicPr>
          <p:cNvPr id="9" name="Picture 8">
            <a:extLst>
              <a:ext uri="{FF2B5EF4-FFF2-40B4-BE49-F238E27FC236}">
                <a16:creationId xmlns:a16="http://schemas.microsoft.com/office/drawing/2014/main" id="{C60DF06F-6E69-464D-AEA4-28EC28348438}"/>
              </a:ext>
            </a:extLst>
          </p:cNvPr>
          <p:cNvPicPr>
            <a:picLocks noChangeAspect="1"/>
          </p:cNvPicPr>
          <p:nvPr/>
        </p:nvPicPr>
        <p:blipFill>
          <a:blip r:embed="rId2"/>
          <a:stretch>
            <a:fillRect/>
          </a:stretch>
        </p:blipFill>
        <p:spPr>
          <a:xfrm>
            <a:off x="175373" y="2147777"/>
            <a:ext cx="4519701" cy="2740366"/>
          </a:xfrm>
          <a:prstGeom prst="rect">
            <a:avLst/>
          </a:prstGeom>
        </p:spPr>
      </p:pic>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5422605" y="601668"/>
            <a:ext cx="5712178" cy="5816977"/>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build -t 05-basic-dockerfile:latest .</a:t>
            </a:r>
            <a:br>
              <a:rPr lang="en-US" sz="1400" b="1" dirty="0">
                <a:latin typeface="Courier" pitchFamily="2" charset="0"/>
              </a:rPr>
            </a:br>
            <a:r>
              <a:rPr lang="en-US" sz="1400" dirty="0">
                <a:latin typeface="Courier" pitchFamily="2" charset="0"/>
              </a:rPr>
              <a:t>Sending build context to Docker daemon  46.59kB</a:t>
            </a:r>
            <a:br>
              <a:rPr lang="en-US" sz="1400" dirty="0">
                <a:latin typeface="Courier" pitchFamily="2" charset="0"/>
              </a:rPr>
            </a:br>
            <a:r>
              <a:rPr lang="en-US" sz="1400" dirty="0">
                <a:latin typeface="Courier" pitchFamily="2" charset="0"/>
              </a:rPr>
              <a:t>Step 1/7 : FROM ubuntu:12.04</a:t>
            </a:r>
            <a:br>
              <a:rPr lang="en-US" sz="1400" dirty="0">
                <a:latin typeface="Courier" pitchFamily="2" charset="0"/>
              </a:rPr>
            </a:br>
            <a:r>
              <a:rPr lang="en-US" sz="1400" dirty="0">
                <a:latin typeface="Courier" pitchFamily="2" charset="0"/>
              </a:rPr>
              <a:t> ---&gt; 5b117edd0b76</a:t>
            </a:r>
            <a:br>
              <a:rPr lang="en-US" sz="1400" dirty="0">
                <a:latin typeface="Courier" pitchFamily="2" charset="0"/>
              </a:rPr>
            </a:br>
            <a:r>
              <a:rPr lang="en-US" sz="1400" dirty="0">
                <a:latin typeface="Courier" pitchFamily="2" charset="0"/>
              </a:rPr>
              <a:t>Step 2/7 : RUN apt-get update &amp;&amp;     apt-get install -y apache2 &amp;&amp;     apt-get clean &amp;&amp;     </a:t>
            </a:r>
            <a:r>
              <a:rPr lang="en-US" sz="1400" dirty="0" err="1">
                <a:latin typeface="Courier" pitchFamily="2" charset="0"/>
              </a:rPr>
              <a:t>rm</a:t>
            </a:r>
            <a:r>
              <a:rPr lang="en-US" sz="1400" dirty="0">
                <a:latin typeface="Courier" pitchFamily="2" charset="0"/>
              </a:rPr>
              <a:t> -</a:t>
            </a:r>
            <a:r>
              <a:rPr lang="en-US" sz="1400" dirty="0" err="1">
                <a:latin typeface="Courier" pitchFamily="2" charset="0"/>
              </a:rPr>
              <a:t>rf</a:t>
            </a:r>
            <a:r>
              <a:rPr lang="en-US" sz="1400" dirty="0">
                <a:latin typeface="Courier" pitchFamily="2" charset="0"/>
              </a:rPr>
              <a:t> /</a:t>
            </a:r>
            <a:r>
              <a:rPr lang="en-US" sz="1400" dirty="0" err="1">
                <a:latin typeface="Courier" pitchFamily="2" charset="0"/>
              </a:rPr>
              <a:t>var</a:t>
            </a:r>
            <a:r>
              <a:rPr lang="en-US" sz="1400" dirty="0">
                <a:latin typeface="Courier" pitchFamily="2" charset="0"/>
              </a:rPr>
              <a:t>/lib/apt/lists/*</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88dde58a2f0b</a:t>
            </a:r>
            <a:br>
              <a:rPr lang="en-US" sz="1400" dirty="0">
                <a:latin typeface="Courier" pitchFamily="2" charset="0"/>
              </a:rPr>
            </a:br>
            <a:r>
              <a:rPr lang="en-US" sz="1400" dirty="0">
                <a:latin typeface="Courier" pitchFamily="2" charset="0"/>
              </a:rPr>
              <a:t>Step 3/7 : ENV APACHE_RUN_USER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4049875bf83b</a:t>
            </a:r>
            <a:br>
              <a:rPr lang="en-US" sz="1400" dirty="0">
                <a:latin typeface="Courier" pitchFamily="2" charset="0"/>
              </a:rPr>
            </a:br>
            <a:r>
              <a:rPr lang="en-US" sz="1400" dirty="0">
                <a:latin typeface="Courier" pitchFamily="2" charset="0"/>
              </a:rPr>
              <a:t>Step 4/7 : ENV APACHE_RUN_GROUP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0f8c759121c9</a:t>
            </a:r>
            <a:br>
              <a:rPr lang="en-US" sz="1400" dirty="0">
                <a:latin typeface="Courier" pitchFamily="2" charset="0"/>
              </a:rPr>
            </a:br>
            <a:r>
              <a:rPr lang="en-US" sz="1400" dirty="0">
                <a:latin typeface="Courier" pitchFamily="2" charset="0"/>
              </a:rPr>
              <a:t>Step 5/7 : ENV APACHE_LOG_DIR /</a:t>
            </a:r>
            <a:r>
              <a:rPr lang="en-US" sz="1400" dirty="0" err="1">
                <a:latin typeface="Courier" pitchFamily="2" charset="0"/>
              </a:rPr>
              <a:t>var</a:t>
            </a:r>
            <a:r>
              <a:rPr lang="en-US" sz="1400" dirty="0">
                <a:latin typeface="Courier" pitchFamily="2" charset="0"/>
              </a:rPr>
              <a:t>/log/apache2</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cea8f98bc3cf</a:t>
            </a:r>
            <a:br>
              <a:rPr lang="en-US" sz="1400" dirty="0">
                <a:latin typeface="Courier" pitchFamily="2" charset="0"/>
              </a:rPr>
            </a:br>
            <a:r>
              <a:rPr lang="en-US" sz="1400" dirty="0">
                <a:latin typeface="Courier" pitchFamily="2" charset="0"/>
              </a:rPr>
              <a:t>Step 6/7 : EXPOSE 80</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0619ee0963c2</a:t>
            </a:r>
            <a:br>
              <a:rPr lang="en-US" sz="1400" dirty="0">
                <a:latin typeface="Courier" pitchFamily="2" charset="0"/>
              </a:rPr>
            </a:br>
            <a:r>
              <a:rPr lang="en-US" sz="1400" dirty="0">
                <a:latin typeface="Courier" pitchFamily="2" charset="0"/>
              </a:rPr>
              <a:t>Step 7/7 : CMD ["/</a:t>
            </a:r>
            <a:r>
              <a:rPr lang="en-US" sz="1400" dirty="0" err="1">
                <a:latin typeface="Courier" pitchFamily="2" charset="0"/>
              </a:rPr>
              <a:t>usr</a:t>
            </a:r>
            <a:r>
              <a:rPr lang="en-US" sz="1400" dirty="0">
                <a:latin typeface="Courier" pitchFamily="2" charset="0"/>
              </a:rPr>
              <a:t>/</a:t>
            </a:r>
            <a:r>
              <a:rPr lang="en-US" sz="1400" dirty="0" err="1">
                <a:latin typeface="Courier" pitchFamily="2" charset="0"/>
              </a:rPr>
              <a:t>sbin</a:t>
            </a:r>
            <a:r>
              <a:rPr lang="en-US" sz="1400" dirty="0">
                <a:latin typeface="Courier" pitchFamily="2" charset="0"/>
              </a:rPr>
              <a:t>/apache2", "-D", "FOREGROUND"]</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8fa1657d73f1</a:t>
            </a:r>
            <a:br>
              <a:rPr lang="en-US" sz="1400" dirty="0">
                <a:latin typeface="Courier" pitchFamily="2" charset="0"/>
              </a:rPr>
            </a:br>
            <a:r>
              <a:rPr lang="en-US" sz="1400" dirty="0">
                <a:latin typeface="Courier" pitchFamily="2" charset="0"/>
              </a:rPr>
              <a:t>Successfully built 8fa1657d73f1</a:t>
            </a:r>
            <a:br>
              <a:rPr lang="en-US" sz="1400" dirty="0">
                <a:latin typeface="Courier" pitchFamily="2" charset="0"/>
              </a:rPr>
            </a:br>
            <a:r>
              <a:rPr lang="en-US" sz="1400" dirty="0">
                <a:latin typeface="Courier" pitchFamily="2" charset="0"/>
              </a:rPr>
              <a:t>Successfully tagged 05-basic-dockerfile:latest</a:t>
            </a:r>
          </a:p>
        </p:txBody>
      </p:sp>
    </p:spTree>
    <p:extLst>
      <p:ext uri="{BB962C8B-B14F-4D97-AF65-F5344CB8AC3E}">
        <p14:creationId xmlns:p14="http://schemas.microsoft.com/office/powerpoint/2010/main" val="422360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67B2-77D2-BD46-883C-FBEAE185813C}"/>
              </a:ext>
            </a:extLst>
          </p:cNvPr>
          <p:cNvSpPr>
            <a:spLocks noGrp="1"/>
          </p:cNvSpPr>
          <p:nvPr>
            <p:ph type="body" sz="quarter" idx="23"/>
          </p:nvPr>
        </p:nvSpPr>
        <p:spPr/>
        <p:txBody>
          <a:bodyPr/>
          <a:lstStyle/>
          <a:p>
            <a:r>
              <a:rPr lang="en-US" dirty="0"/>
              <a:t>Container Basics</a:t>
            </a:r>
          </a:p>
          <a:p>
            <a:endParaRPr lang="en-US" dirty="0"/>
          </a:p>
        </p:txBody>
      </p:sp>
    </p:spTree>
    <p:extLst>
      <p:ext uri="{BB962C8B-B14F-4D97-AF65-F5344CB8AC3E}">
        <p14:creationId xmlns:p14="http://schemas.microsoft.com/office/powerpoint/2010/main" val="234720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Phases of Container Adoption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03853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0AEE2-D5D3-9F45-AE84-F0D876EEF1C2}"/>
              </a:ext>
            </a:extLst>
          </p:cNvPr>
          <p:cNvSpPr>
            <a:spLocks noGrp="1"/>
          </p:cNvSpPr>
          <p:nvPr>
            <p:ph sz="quarter" idx="14"/>
          </p:nvPr>
        </p:nvSpPr>
        <p:spPr/>
        <p:txBody>
          <a:bodyPr/>
          <a:lstStyle/>
          <a:p>
            <a:r>
              <a:rPr lang="en-US" dirty="0"/>
              <a:t>Convert existing Apps or App Components into containers</a:t>
            </a:r>
          </a:p>
          <a:p>
            <a:r>
              <a:rPr lang="en-US" dirty="0"/>
              <a:t>Significant operational benefits can often be gained by containerizing:</a:t>
            </a:r>
          </a:p>
          <a:p>
            <a:pPr marL="800100" lvl="1" indent="-342900"/>
            <a:r>
              <a:rPr lang="en-US" dirty="0"/>
              <a:t>Ease of upgrading (better portability as apps move from dev to test to prod)</a:t>
            </a:r>
          </a:p>
          <a:p>
            <a:pPr marL="800100" lvl="1" indent="-342900"/>
            <a:r>
              <a:rPr lang="en-US" dirty="0"/>
              <a:t>Simplified patch management/compliance (easily rebuild images using </a:t>
            </a:r>
            <a:r>
              <a:rPr lang="en-US" dirty="0" err="1"/>
              <a:t>dockerfiles</a:t>
            </a:r>
            <a:r>
              <a:rPr lang="en-US" dirty="0"/>
              <a:t>, clear traceability with immutable images)</a:t>
            </a:r>
          </a:p>
          <a:p>
            <a:pPr marL="800100" lvl="1" indent="-342900"/>
            <a:r>
              <a:rPr lang="en-US" dirty="0"/>
              <a:t>Simplified CI/CD integration</a:t>
            </a:r>
          </a:p>
          <a:p>
            <a:pPr marL="800100" lvl="1" indent="-342900"/>
            <a:r>
              <a:rPr lang="en-US" dirty="0"/>
              <a:t>Use of container workflows</a:t>
            </a:r>
          </a:p>
          <a:p>
            <a:r>
              <a:rPr lang="en-US" dirty="0"/>
              <a:t>Application repackaging does not aim to change the application architecture. No new application platform or framework needed</a:t>
            </a:r>
          </a:p>
          <a:p>
            <a:r>
              <a:rPr lang="en-US" dirty="0"/>
              <a:t>Moving service dependencies to containers enables smaller footprint applications</a:t>
            </a:r>
          </a:p>
        </p:txBody>
      </p:sp>
      <p:sp>
        <p:nvSpPr>
          <p:cNvPr id="3" name="Title 2">
            <a:extLst>
              <a:ext uri="{FF2B5EF4-FFF2-40B4-BE49-F238E27FC236}">
                <a16:creationId xmlns:a16="http://schemas.microsoft.com/office/drawing/2014/main" id="{292F8EF9-0D62-3D49-B270-610FF0438CD5}"/>
              </a:ext>
            </a:extLst>
          </p:cNvPr>
          <p:cNvSpPr>
            <a:spLocks noGrp="1"/>
          </p:cNvSpPr>
          <p:nvPr>
            <p:ph type="title"/>
          </p:nvPr>
        </p:nvSpPr>
        <p:spPr/>
        <p:txBody>
          <a:bodyPr/>
          <a:lstStyle/>
          <a:p>
            <a:r>
              <a:rPr lang="en-US" dirty="0"/>
              <a:t>Repackaging</a:t>
            </a:r>
            <a:r>
              <a:rPr lang="en-US" baseline="0" dirty="0"/>
              <a:t> Existing Applications</a:t>
            </a:r>
            <a:endParaRPr lang="en-US" dirty="0"/>
          </a:p>
        </p:txBody>
      </p:sp>
      <p:sp>
        <p:nvSpPr>
          <p:cNvPr id="4" name="Subtitle 3">
            <a:extLst>
              <a:ext uri="{FF2B5EF4-FFF2-40B4-BE49-F238E27FC236}">
                <a16:creationId xmlns:a16="http://schemas.microsoft.com/office/drawing/2014/main" id="{CD7E2772-8F51-EC4F-9CAC-4C2736DD64FA}"/>
              </a:ext>
            </a:extLst>
          </p:cNvPr>
          <p:cNvSpPr>
            <a:spLocks noGrp="1"/>
          </p:cNvSpPr>
          <p:nvPr>
            <p:ph type="subTitle" idx="10"/>
          </p:nvPr>
        </p:nvSpPr>
        <p:spPr/>
        <p:txBody>
          <a:bodyPr/>
          <a:lstStyle/>
          <a:p>
            <a:r>
              <a:rPr lang="en-US" dirty="0"/>
              <a:t>The simplest and fastest way to achieve operational efficiency with containers</a:t>
            </a:r>
          </a:p>
        </p:txBody>
      </p:sp>
    </p:spTree>
    <p:extLst>
      <p:ext uri="{BB962C8B-B14F-4D97-AF65-F5344CB8AC3E}">
        <p14:creationId xmlns:p14="http://schemas.microsoft.com/office/powerpoint/2010/main" val="4651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9EC3D-D26A-714F-AB57-3AD4F42B0290}"/>
              </a:ext>
            </a:extLst>
          </p:cNvPr>
          <p:cNvSpPr>
            <a:spLocks noGrp="1"/>
          </p:cNvSpPr>
          <p:nvPr>
            <p:ph sz="quarter" idx="14"/>
          </p:nvPr>
        </p:nvSpPr>
        <p:spPr/>
        <p:txBody>
          <a:bodyPr/>
          <a:lstStyle/>
          <a:p>
            <a:r>
              <a:rPr lang="en-US" dirty="0"/>
              <a:t>This is taking a containerized application and leveraging an orchestrator to manage the lifecycle of that application</a:t>
            </a:r>
          </a:p>
          <a:p>
            <a:r>
              <a:rPr lang="en-US" dirty="0"/>
              <a:t>Take an existing application:</a:t>
            </a:r>
          </a:p>
          <a:p>
            <a:pPr lvl="1"/>
            <a:r>
              <a:rPr lang="en-US" dirty="0"/>
              <a:t>containerize it</a:t>
            </a:r>
          </a:p>
          <a:p>
            <a:pPr lvl="1"/>
            <a:r>
              <a:rPr lang="en-US" dirty="0"/>
              <a:t>move it to a new container framework like </a:t>
            </a:r>
            <a:r>
              <a:rPr lang="en-US" dirty="0">
                <a:hlinkClick r:id="rId3"/>
              </a:rPr>
              <a:t>Kubernetes</a:t>
            </a:r>
            <a:endParaRPr lang="en-US" dirty="0"/>
          </a:p>
          <a:p>
            <a:r>
              <a:rPr lang="en-US" dirty="0" err="1"/>
              <a:t>Replatforming</a:t>
            </a:r>
            <a:r>
              <a:rPr lang="en-US" dirty="0"/>
              <a:t> can provide consolidation benefits allowing you to modernize traditional applications and run them on the same container framework as true cloud-native applications</a:t>
            </a:r>
          </a:p>
        </p:txBody>
      </p:sp>
      <p:sp>
        <p:nvSpPr>
          <p:cNvPr id="3" name="Title 2">
            <a:extLst>
              <a:ext uri="{FF2B5EF4-FFF2-40B4-BE49-F238E27FC236}">
                <a16:creationId xmlns:a16="http://schemas.microsoft.com/office/drawing/2014/main" id="{4B89ABB5-21DC-B942-B6BA-EC06206688CF}"/>
              </a:ext>
            </a:extLst>
          </p:cNvPr>
          <p:cNvSpPr>
            <a:spLocks noGrp="1"/>
          </p:cNvSpPr>
          <p:nvPr>
            <p:ph type="title"/>
          </p:nvPr>
        </p:nvSpPr>
        <p:spPr/>
        <p:txBody>
          <a:bodyPr/>
          <a:lstStyle/>
          <a:p>
            <a:r>
              <a:rPr lang="en-US" dirty="0" err="1"/>
              <a:t>Replatforming</a:t>
            </a:r>
            <a:endParaRPr lang="en-US" dirty="0"/>
          </a:p>
        </p:txBody>
      </p:sp>
      <p:sp>
        <p:nvSpPr>
          <p:cNvPr id="4" name="Subtitle 3">
            <a:extLst>
              <a:ext uri="{FF2B5EF4-FFF2-40B4-BE49-F238E27FC236}">
                <a16:creationId xmlns:a16="http://schemas.microsoft.com/office/drawing/2014/main" id="{36DFA5CE-F89E-D941-A22F-5D78825CAE60}"/>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31714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0353D-319F-A646-B238-BA06BD8C7825}"/>
              </a:ext>
            </a:extLst>
          </p:cNvPr>
          <p:cNvSpPr>
            <a:spLocks noGrp="1"/>
          </p:cNvSpPr>
          <p:nvPr>
            <p:ph sz="quarter" idx="14"/>
          </p:nvPr>
        </p:nvSpPr>
        <p:spPr/>
        <p:txBody>
          <a:bodyPr/>
          <a:lstStyle/>
          <a:p>
            <a:r>
              <a:rPr lang="en-US" dirty="0"/>
              <a:t>Involves re-architecting all or parts of a monolithic application</a:t>
            </a:r>
          </a:p>
          <a:p>
            <a:pPr lvl="1"/>
            <a:r>
              <a:rPr lang="en-US" dirty="0"/>
              <a:t>Embrace 12 factor pattern</a:t>
            </a:r>
          </a:p>
          <a:p>
            <a:pPr lvl="1"/>
            <a:r>
              <a:rPr lang="en-US" dirty="0"/>
              <a:t>Produce distributed, </a:t>
            </a:r>
            <a:r>
              <a:rPr lang="en-US" dirty="0" err="1"/>
              <a:t>microservices</a:t>
            </a:r>
            <a:r>
              <a:rPr lang="en-US" dirty="0"/>
              <a:t>-based, stateless apps that interact</a:t>
            </a:r>
          </a:p>
          <a:p>
            <a:r>
              <a:rPr lang="en-US" dirty="0"/>
              <a:t>Refactoring large monoliths provides benefits such as better scalability and availability, but often can be quite resource intensive.</a:t>
            </a:r>
          </a:p>
          <a:p>
            <a:r>
              <a:rPr lang="en-US" dirty="0"/>
              <a:t>Usual pattern is to incrementally refactor monolithic apps into </a:t>
            </a:r>
            <a:r>
              <a:rPr lang="en-US" dirty="0" err="1"/>
              <a:t>microservices</a:t>
            </a:r>
            <a:endParaRPr lang="en-US" dirty="0"/>
          </a:p>
          <a:p>
            <a:pPr lvl="1"/>
            <a:r>
              <a:rPr lang="en-US" dirty="0"/>
              <a:t>new functionality is exclusively </a:t>
            </a:r>
            <a:r>
              <a:rPr lang="en-US" dirty="0" err="1"/>
              <a:t>microservices</a:t>
            </a:r>
            <a:endParaRPr lang="en-US" dirty="0"/>
          </a:p>
          <a:p>
            <a:pPr lvl="1"/>
            <a:r>
              <a:rPr lang="en-US" dirty="0"/>
              <a:t>converting existing modules into </a:t>
            </a:r>
            <a:r>
              <a:rPr lang="en-US" dirty="0" err="1"/>
              <a:t>microservices</a:t>
            </a:r>
            <a:r>
              <a:rPr lang="en-US" dirty="0"/>
              <a:t> over time</a:t>
            </a:r>
          </a:p>
        </p:txBody>
      </p:sp>
      <p:sp>
        <p:nvSpPr>
          <p:cNvPr id="3" name="Title 2">
            <a:extLst>
              <a:ext uri="{FF2B5EF4-FFF2-40B4-BE49-F238E27FC236}">
                <a16:creationId xmlns:a16="http://schemas.microsoft.com/office/drawing/2014/main" id="{AC52DE9B-AC18-DB4D-B793-7106563F11B1}"/>
              </a:ext>
            </a:extLst>
          </p:cNvPr>
          <p:cNvSpPr>
            <a:spLocks noGrp="1"/>
          </p:cNvSpPr>
          <p:nvPr>
            <p:ph type="title"/>
          </p:nvPr>
        </p:nvSpPr>
        <p:spPr/>
        <p:txBody>
          <a:bodyPr/>
          <a:lstStyle/>
          <a:p>
            <a:r>
              <a:rPr lang="en-US" dirty="0"/>
              <a:t>Application Refactoring</a:t>
            </a:r>
          </a:p>
        </p:txBody>
      </p:sp>
      <p:sp>
        <p:nvSpPr>
          <p:cNvPr id="4" name="Subtitle 3">
            <a:extLst>
              <a:ext uri="{FF2B5EF4-FFF2-40B4-BE49-F238E27FC236}">
                <a16:creationId xmlns:a16="http://schemas.microsoft.com/office/drawing/2014/main" id="{ED84418D-9D82-EB4D-B667-B8AB28654DA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9960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360E38-0D9F-1541-8E97-7A58A86A8556}"/>
              </a:ext>
            </a:extLst>
          </p:cNvPr>
          <p:cNvSpPr>
            <a:spLocks noGrp="1"/>
          </p:cNvSpPr>
          <p:nvPr>
            <p:ph sz="quarter" idx="14"/>
          </p:nvPr>
        </p:nvSpPr>
        <p:spPr/>
        <p:txBody>
          <a:bodyPr/>
          <a:lstStyle/>
          <a:p>
            <a:r>
              <a:rPr lang="en-US" dirty="0"/>
              <a:t>When working in a greenfield situation, start with CNA patterns in mind</a:t>
            </a:r>
          </a:p>
          <a:p>
            <a:r>
              <a:rPr lang="en-US" dirty="0"/>
              <a:t>Cloud-Native Applications are designed for availability and scalability. As in app refactoring, cloud-native apps are distributed, </a:t>
            </a:r>
            <a:r>
              <a:rPr lang="en-US" dirty="0" err="1"/>
              <a:t>microservices</a:t>
            </a:r>
            <a:r>
              <a:rPr lang="en-US" dirty="0"/>
              <a:t>-based, stateless, and highly orchestrated.</a:t>
            </a:r>
          </a:p>
        </p:txBody>
      </p:sp>
      <p:sp>
        <p:nvSpPr>
          <p:cNvPr id="3" name="Title 2">
            <a:extLst>
              <a:ext uri="{FF2B5EF4-FFF2-40B4-BE49-F238E27FC236}">
                <a16:creationId xmlns:a16="http://schemas.microsoft.com/office/drawing/2014/main" id="{85B81C0A-3571-1444-81FF-CDD664A8E416}"/>
              </a:ext>
            </a:extLst>
          </p:cNvPr>
          <p:cNvSpPr>
            <a:spLocks noGrp="1"/>
          </p:cNvSpPr>
          <p:nvPr>
            <p:ph type="title"/>
          </p:nvPr>
        </p:nvSpPr>
        <p:spPr/>
        <p:txBody>
          <a:bodyPr/>
          <a:lstStyle/>
          <a:p>
            <a:r>
              <a:rPr lang="en-US" dirty="0"/>
              <a:t>Cloud-Native Applications First</a:t>
            </a:r>
          </a:p>
        </p:txBody>
      </p:sp>
      <p:sp>
        <p:nvSpPr>
          <p:cNvPr id="4" name="Subtitle 3">
            <a:extLst>
              <a:ext uri="{FF2B5EF4-FFF2-40B4-BE49-F238E27FC236}">
                <a16:creationId xmlns:a16="http://schemas.microsoft.com/office/drawing/2014/main" id="{16E07A5E-58B0-F642-9716-7A6234D7A862}"/>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70641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Storage</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1203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A Docker image is built up from a stack of layers</a:t>
            </a:r>
          </a:p>
          <a:p>
            <a:pPr marL="285750" indent="-285750">
              <a:spcBef>
                <a:spcPts val="288"/>
              </a:spcBef>
              <a:buClr>
                <a:srgbClr val="333333"/>
              </a:buClr>
              <a:buFont typeface="Arial" panose="020B0604020202020204" pitchFamily="34" charset="0"/>
              <a:buChar char="•"/>
            </a:pPr>
            <a:r>
              <a:rPr lang="en-US" sz="1800" dirty="0"/>
              <a:t>Each layer contains the changes made to the filesystem as defined by a single line in the </a:t>
            </a:r>
            <a:r>
              <a:rPr lang="en-US" sz="1800" dirty="0" err="1"/>
              <a:t>Dockerfile</a:t>
            </a:r>
            <a:endParaRPr lang="en-US" sz="1800" dirty="0"/>
          </a:p>
          <a:p>
            <a:pPr marL="285750" indent="-285750">
              <a:spcBef>
                <a:spcPts val="288"/>
              </a:spcBef>
              <a:buClr>
                <a:srgbClr val="333333"/>
              </a:buClr>
              <a:buFont typeface="Arial" panose="020B0604020202020204" pitchFamily="34" charset="0"/>
              <a:buChar char="•"/>
            </a:pPr>
            <a:r>
              <a:rPr lang="en-US" sz="1800" dirty="0"/>
              <a:t>All layers are read-only, except for the last layer which is read-write and sometimes called the container layer</a:t>
            </a:r>
          </a:p>
          <a:p>
            <a:pPr marL="285750" indent="-285750">
              <a:spcBef>
                <a:spcPts val="288"/>
              </a:spcBef>
              <a:buClr>
                <a:srgbClr val="333333"/>
              </a:buClr>
              <a:buFont typeface="Arial" panose="020B0604020202020204" pitchFamily="34" charset="0"/>
              <a:buChar char="•"/>
            </a:pPr>
            <a:r>
              <a:rPr lang="en-US" sz="1800" dirty="0"/>
              <a:t>The container layer holds all changes made to the filesystem during runtime, and those changes are lost if the container is removed</a:t>
            </a:r>
          </a:p>
          <a:p>
            <a:pPr marL="285750" indent="-285750">
              <a:spcBef>
                <a:spcPts val="288"/>
              </a:spcBef>
              <a:buClr>
                <a:srgbClr val="333333"/>
              </a:buClr>
              <a:buFont typeface="Arial" panose="020B0604020202020204" pitchFamily="34" charset="0"/>
              <a:buChar char="•"/>
            </a:pPr>
            <a:r>
              <a:rPr lang="en-US" sz="1800" dirty="0"/>
              <a:t>Many running containers can use the same read-only layers, but each will have it’s own container layer</a:t>
            </a:r>
          </a:p>
          <a:p>
            <a:pPr marL="285750" indent="-285750">
              <a:spcBef>
                <a:spcPts val="288"/>
              </a:spcBef>
              <a:buClr>
                <a:srgbClr val="333333"/>
              </a:buClr>
              <a:buFont typeface="Arial" panose="020B0604020202020204" pitchFamily="34" charset="0"/>
              <a:buChar char="•"/>
            </a:pPr>
            <a:r>
              <a:rPr lang="en-US" sz="1800" dirty="0"/>
              <a:t>Storage drivers handle details of how the layers interact</a:t>
            </a:r>
          </a:p>
        </p:txBody>
      </p:sp>
      <p:pic>
        <p:nvPicPr>
          <p:cNvPr id="5" name="Picture 4">
            <a:extLst>
              <a:ext uri="{FF2B5EF4-FFF2-40B4-BE49-F238E27FC236}">
                <a16:creationId xmlns:a16="http://schemas.microsoft.com/office/drawing/2014/main" id="{C5FA6CC5-B189-A845-9259-B4CE6EB4EE4B}"/>
              </a:ext>
            </a:extLst>
          </p:cNvPr>
          <p:cNvPicPr>
            <a:picLocks noChangeAspect="1"/>
          </p:cNvPicPr>
          <p:nvPr/>
        </p:nvPicPr>
        <p:blipFill>
          <a:blip r:embed="rId2"/>
          <a:stretch>
            <a:fillRect/>
          </a:stretch>
        </p:blipFill>
        <p:spPr>
          <a:xfrm>
            <a:off x="6623078" y="1402113"/>
            <a:ext cx="5470793" cy="3798711"/>
          </a:xfrm>
          <a:prstGeom prst="rect">
            <a:avLst/>
          </a:prstGeom>
        </p:spPr>
      </p:pic>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392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Persistent Storage</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Container writable layers can be used to store data, but this is an anti-pattern</a:t>
            </a:r>
          </a:p>
          <a:p>
            <a:pPr marL="285750" indent="-285750">
              <a:spcBef>
                <a:spcPts val="288"/>
              </a:spcBef>
              <a:buClr>
                <a:srgbClr val="333333"/>
              </a:buClr>
              <a:buFont typeface="Arial" panose="020B0604020202020204" pitchFamily="34" charset="0"/>
              <a:buChar char="•"/>
            </a:pPr>
            <a:r>
              <a:rPr lang="en-US" sz="1800" dirty="0"/>
              <a:t>Instead use one of the following storage options:</a:t>
            </a:r>
          </a:p>
          <a:p>
            <a:pPr marL="742950" lvl="1" indent="-285750">
              <a:spcBef>
                <a:spcPts val="288"/>
              </a:spcBef>
              <a:buClr>
                <a:srgbClr val="333333"/>
              </a:buClr>
            </a:pPr>
            <a:r>
              <a:rPr lang="en-US" sz="1400" dirty="0"/>
              <a:t>Bind Mounts: may be stored </a:t>
            </a:r>
            <a:r>
              <a:rPr lang="en-US" sz="1400" i="1" dirty="0"/>
              <a:t>anywhere</a:t>
            </a:r>
            <a:r>
              <a:rPr lang="en-US" sz="1400" dirty="0"/>
              <a:t> on the host system. They may even be important system files or directories. Non-Docker processes on the Docker host or a Docker container can modify them at any time</a:t>
            </a:r>
          </a:p>
          <a:p>
            <a:pPr marL="742950" lvl="1" indent="-285750">
              <a:spcBef>
                <a:spcPts val="288"/>
              </a:spcBef>
              <a:buClr>
                <a:srgbClr val="333333"/>
              </a:buClr>
            </a:pPr>
            <a:r>
              <a:rPr lang="en-US" sz="1400" dirty="0" err="1"/>
              <a:t>Tmpfs</a:t>
            </a:r>
            <a:r>
              <a:rPr lang="en-US" sz="1400" dirty="0"/>
              <a:t> Mounts: are stored in the host system’s memory only, and are never written to the host system’s filesystem</a:t>
            </a:r>
          </a:p>
          <a:p>
            <a:pPr marL="742950" lvl="1" indent="-285750">
              <a:spcBef>
                <a:spcPts val="288"/>
              </a:spcBef>
              <a:buClr>
                <a:srgbClr val="333333"/>
              </a:buClr>
            </a:pPr>
            <a:r>
              <a:rPr lang="en-US" sz="1400" dirty="0"/>
              <a:t>Volumes: are stored in a part of the host filesystem which is </a:t>
            </a:r>
            <a:r>
              <a:rPr lang="en-US" sz="1400" i="1" dirty="0"/>
              <a:t>managed by Docker</a:t>
            </a:r>
            <a:r>
              <a:rPr lang="en-US" sz="1400" dirty="0"/>
              <a:t> (/</a:t>
            </a:r>
            <a:r>
              <a:rPr lang="en-US" sz="1400" dirty="0" err="1"/>
              <a:t>var</a:t>
            </a:r>
            <a:r>
              <a:rPr lang="en-US" sz="1400" dirty="0"/>
              <a:t>/lib/</a:t>
            </a:r>
            <a:r>
              <a:rPr lang="en-US" sz="1400" dirty="0" err="1"/>
              <a:t>docker</a:t>
            </a:r>
            <a:r>
              <a:rPr lang="en-US" sz="1400" dirty="0"/>
              <a:t>/volumes/ on Linux). Non-Docker processes should not modify this part of the filesystem. Volumes are the best way to persist data in Docker.</a:t>
            </a:r>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pic>
        <p:nvPicPr>
          <p:cNvPr id="5" name="Picture 4">
            <a:extLst>
              <a:ext uri="{FF2B5EF4-FFF2-40B4-BE49-F238E27FC236}">
                <a16:creationId xmlns:a16="http://schemas.microsoft.com/office/drawing/2014/main" id="{FA747865-1802-FD41-8ABD-3CDAFC12C6E7}"/>
              </a:ext>
            </a:extLst>
          </p:cNvPr>
          <p:cNvPicPr>
            <a:picLocks noChangeAspect="1"/>
          </p:cNvPicPr>
          <p:nvPr/>
        </p:nvPicPr>
        <p:blipFill>
          <a:blip r:embed="rId2"/>
          <a:stretch>
            <a:fillRect/>
          </a:stretch>
        </p:blipFill>
        <p:spPr>
          <a:xfrm>
            <a:off x="6615557" y="1402113"/>
            <a:ext cx="5573268" cy="2831220"/>
          </a:xfrm>
          <a:prstGeom prst="rect">
            <a:avLst/>
          </a:prstGeom>
        </p:spPr>
      </p:pic>
    </p:spTree>
    <p:extLst>
      <p:ext uri="{BB962C8B-B14F-4D97-AF65-F5344CB8AC3E}">
        <p14:creationId xmlns:p14="http://schemas.microsoft.com/office/powerpoint/2010/main" val="38860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Volumes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Volumes are filesystems that can be attached to running containers</a:t>
            </a:r>
          </a:p>
          <a:p>
            <a:pPr marL="285750" indent="-285750">
              <a:spcBef>
                <a:spcPts val="288"/>
              </a:spcBef>
              <a:buClr>
                <a:srgbClr val="333333"/>
              </a:buClr>
              <a:buFont typeface="Arial" panose="020B0604020202020204" pitchFamily="34" charset="0"/>
              <a:buChar char="•"/>
            </a:pPr>
            <a:endParaRPr lang="en-US" sz="1800" dirty="0"/>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27082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90311" y="1102825"/>
            <a:ext cx="11954933" cy="1938992"/>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images -a</a:t>
            </a:r>
            <a:br>
              <a:rPr lang="en-US" sz="1400" b="1" dirty="0">
                <a:latin typeface="Courier" pitchFamily="2" charset="0"/>
              </a:rPr>
            </a:br>
            <a:r>
              <a:rPr lang="en-US" sz="1400" dirty="0">
                <a:latin typeface="Courier" pitchFamily="2" charset="0"/>
              </a:rPr>
              <a:t>REPOSITORY                           TAG                 IMAGE ID            CREATED             SIZE</a:t>
            </a:r>
            <a:br>
              <a:rPr lang="en-US" sz="1400" dirty="0">
                <a:latin typeface="Courier" pitchFamily="2" charset="0"/>
              </a:rPr>
            </a:br>
            <a:r>
              <a:rPr lang="en-US" sz="1400" dirty="0">
                <a:latin typeface="Courier" pitchFamily="2" charset="0"/>
              </a:rPr>
              <a:t>05-basic-dockerfile                  latest              8fa1657d73f1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0619ee0963c2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cea8f98bc3cf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4049875bf83b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88dde58a2f0b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0f8c759121c9        17 minutes ago      150MB</a:t>
            </a:r>
            <a:br>
              <a:rPr lang="en-US" sz="1400" dirty="0">
                <a:latin typeface="Courier" pitchFamily="2" charset="0"/>
              </a:rPr>
            </a:br>
            <a:r>
              <a:rPr lang="en-US" sz="1400" dirty="0" err="1">
                <a:latin typeface="Courier" pitchFamily="2" charset="0"/>
              </a:rPr>
              <a:t>ubuntu</a:t>
            </a:r>
            <a:r>
              <a:rPr lang="en-US" sz="1400" dirty="0">
                <a:latin typeface="Courier" pitchFamily="2" charset="0"/>
              </a:rPr>
              <a:t>                               12.04               5b117edd0b76        10 months ago       104MB</a:t>
            </a:r>
          </a:p>
        </p:txBody>
      </p:sp>
      <p:sp>
        <p:nvSpPr>
          <p:cNvPr id="4" name="TextBox 3">
            <a:extLst>
              <a:ext uri="{FF2B5EF4-FFF2-40B4-BE49-F238E27FC236}">
                <a16:creationId xmlns:a16="http://schemas.microsoft.com/office/drawing/2014/main" id="{D44465B1-BB05-4741-A577-9E3FAFB1F271}"/>
              </a:ext>
            </a:extLst>
          </p:cNvPr>
          <p:cNvSpPr txBox="1"/>
          <p:nvPr/>
        </p:nvSpPr>
        <p:spPr>
          <a:xfrm>
            <a:off x="90311" y="3488263"/>
            <a:ext cx="11593689" cy="2769989"/>
          </a:xfrm>
          <a:prstGeom prst="rect">
            <a:avLst/>
          </a:prstGeom>
        </p:spPr>
        <p:txBody>
          <a:bodyPr wrap="square" lIns="0" tIns="0" rIns="0" bIns="0" rtlCol="0">
            <a:spAutoFit/>
          </a:bodyPr>
          <a:lstStyle/>
          <a:p>
            <a:pPr>
              <a:spcAft>
                <a:spcPts val="600"/>
              </a:spcAft>
            </a:pPr>
            <a:r>
              <a:rPr lang="en-US" sz="1200" b="1" dirty="0" err="1">
                <a:latin typeface="Courier" pitchFamily="2" charset="0"/>
              </a:rPr>
              <a:t>docker</a:t>
            </a:r>
            <a:r>
              <a:rPr lang="en-US" sz="1200" b="1" dirty="0">
                <a:latin typeface="Courier" pitchFamily="2" charset="0"/>
              </a:rPr>
              <a:t> history 05-basic-dockerfile:latest</a:t>
            </a:r>
            <a:br>
              <a:rPr lang="en-US" sz="1200" b="1" dirty="0">
                <a:latin typeface="Courier" pitchFamily="2" charset="0"/>
              </a:rPr>
            </a:br>
            <a:r>
              <a:rPr lang="en-US" sz="1200" dirty="0">
                <a:latin typeface="Courier" pitchFamily="2" charset="0"/>
              </a:rPr>
              <a:t>IMAGE               CREATED             CREATED BY                                      SIZE                COMMENT</a:t>
            </a:r>
            <a:br>
              <a:rPr lang="en-US" sz="1200" dirty="0">
                <a:latin typeface="Courier" pitchFamily="2" charset="0"/>
              </a:rPr>
            </a:br>
            <a:r>
              <a:rPr lang="en-US" sz="1200" dirty="0">
                <a:latin typeface="Courier" pitchFamily="2" charset="0"/>
              </a:rPr>
              <a:t>8fa1657d73f1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a:t>
            </a:r>
            <a:r>
              <a:rPr lang="en-US" sz="1200" b="1" dirty="0" err="1">
                <a:latin typeface="Courier" pitchFamily="2" charset="0"/>
              </a:rPr>
              <a:t>usr</a:t>
            </a:r>
            <a:r>
              <a:rPr lang="en-US" sz="1200" b="1" dirty="0">
                <a:latin typeface="Courier" pitchFamily="2" charset="0"/>
              </a:rPr>
              <a:t>/</a:t>
            </a:r>
            <a:r>
              <a:rPr lang="en-US" sz="1200" b="1" dirty="0" err="1">
                <a:latin typeface="Courier" pitchFamily="2" charset="0"/>
              </a:rPr>
              <a:t>sbin</a:t>
            </a:r>
            <a:r>
              <a:rPr lang="en-US" sz="1200" b="1" dirty="0">
                <a:latin typeface="Courier" pitchFamily="2" charset="0"/>
              </a:rPr>
              <a:t>/apache2" </a:t>
            </a:r>
            <a:r>
              <a:rPr lang="en-US" sz="1200" dirty="0">
                <a:latin typeface="Courier" pitchFamily="2" charset="0"/>
              </a:rPr>
              <a:t>…   0B</a:t>
            </a:r>
            <a:br>
              <a:rPr lang="en-US" sz="1200" dirty="0">
                <a:latin typeface="Courier" pitchFamily="2" charset="0"/>
              </a:rPr>
            </a:br>
            <a:r>
              <a:rPr lang="en-US" sz="1200" dirty="0">
                <a:latin typeface="Courier" pitchFamily="2" charset="0"/>
              </a:rPr>
              <a:t>0619ee0963c2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EXPOSE 80                    0B</a:t>
            </a:r>
            <a:br>
              <a:rPr lang="en-US" sz="1200" dirty="0">
                <a:latin typeface="Courier" pitchFamily="2" charset="0"/>
              </a:rPr>
            </a:br>
            <a:r>
              <a:rPr lang="en-US" sz="1200" dirty="0">
                <a:latin typeface="Courier" pitchFamily="2" charset="0"/>
              </a:rPr>
              <a:t>cea8f98bc3cf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APACHE_LOG_DIR=</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   0B</a:t>
            </a:r>
            <a:br>
              <a:rPr lang="en-US" sz="1200" dirty="0">
                <a:latin typeface="Courier" pitchFamily="2" charset="0"/>
              </a:rPr>
            </a:br>
            <a:r>
              <a:rPr lang="en-US" sz="1200" dirty="0">
                <a:latin typeface="Courier" pitchFamily="2" charset="0"/>
              </a:rPr>
              <a:t>0f8c759121c9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APACHE_RUN_GROUP=www-…   0B</a:t>
            </a:r>
            <a:br>
              <a:rPr lang="en-US" sz="1200" dirty="0">
                <a:latin typeface="Courier" pitchFamily="2" charset="0"/>
              </a:rPr>
            </a:br>
            <a:r>
              <a:rPr lang="en-US" sz="1200" dirty="0">
                <a:latin typeface="Courier" pitchFamily="2" charset="0"/>
              </a:rPr>
              <a:t>4049875bf83b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APACHE_RUN_USER=www-d…   0B</a:t>
            </a:r>
            <a:br>
              <a:rPr lang="en-US" sz="1200" dirty="0">
                <a:latin typeface="Courier" pitchFamily="2" charset="0"/>
              </a:rPr>
            </a:br>
            <a:r>
              <a:rPr lang="en-US" sz="1200" dirty="0">
                <a:latin typeface="Courier" pitchFamily="2" charset="0"/>
              </a:rPr>
              <a:t>88dde58a2f0b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apt-get update </a:t>
            </a:r>
            <a:r>
              <a:rPr lang="en-US" sz="1200" b="1" dirty="0">
                <a:latin typeface="Courier" pitchFamily="2" charset="0"/>
              </a:rPr>
              <a:t>&amp;&amp;     </a:t>
            </a:r>
            <a:r>
              <a:rPr lang="en-US" sz="1200" dirty="0">
                <a:latin typeface="Courier" pitchFamily="2" charset="0"/>
              </a:rPr>
              <a:t>apt-get ins…   46.8MB</a:t>
            </a:r>
            <a:br>
              <a:rPr lang="en-US" sz="1200" dirty="0">
                <a:latin typeface="Courier" pitchFamily="2" charset="0"/>
              </a:rPr>
            </a:br>
            <a:r>
              <a:rPr lang="en-US" sz="1200" dirty="0">
                <a:latin typeface="Courier" pitchFamily="2" charset="0"/>
              </a:rPr>
              <a:t>5b117edd0b76        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"/bin/bash"</a:t>
            </a:r>
            <a:r>
              <a:rPr lang="en-US" sz="1200" dirty="0">
                <a:latin typeface="Courier" pitchFamily="2" charset="0"/>
              </a:rPr>
              <a:t>]            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mkdir</a:t>
            </a:r>
            <a:r>
              <a:rPr lang="en-US" sz="1200" dirty="0">
                <a:latin typeface="Courier" pitchFamily="2" charset="0"/>
              </a:rPr>
              <a:t> </a:t>
            </a:r>
            <a:r>
              <a:rPr lang="en-US" sz="1200" b="1" dirty="0">
                <a:latin typeface="Courier" pitchFamily="2" charset="0"/>
              </a:rPr>
              <a:t>-</a:t>
            </a:r>
            <a:r>
              <a:rPr lang="en-US" sz="1200" dirty="0">
                <a:latin typeface="Courier" pitchFamily="2" charset="0"/>
              </a:rPr>
              <a:t>p </a:t>
            </a:r>
            <a:r>
              <a:rPr lang="en-US" sz="1200" b="1" dirty="0">
                <a:latin typeface="Courier" pitchFamily="2" charset="0"/>
              </a:rPr>
              <a:t>/</a:t>
            </a:r>
            <a:r>
              <a:rPr lang="en-US" sz="1200" dirty="0">
                <a:latin typeface="Courier" pitchFamily="2" charset="0"/>
              </a:rPr>
              <a:t>run</a:t>
            </a:r>
            <a:r>
              <a:rPr lang="en-US" sz="1200" b="1" dirty="0">
                <a:latin typeface="Courier" pitchFamily="2" charset="0"/>
              </a:rPr>
              <a:t>/</a:t>
            </a:r>
            <a:r>
              <a:rPr lang="en-US" sz="1200" dirty="0" err="1">
                <a:latin typeface="Courier" pitchFamily="2" charset="0"/>
              </a:rPr>
              <a:t>systemd</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'do…   7B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sed</a:t>
            </a:r>
            <a:r>
              <a:rPr lang="en-US" sz="1200" dirty="0">
                <a:latin typeface="Courier" pitchFamily="2" charset="0"/>
              </a:rPr>
              <a:t> </a:t>
            </a:r>
            <a:r>
              <a:rPr lang="en-US" sz="1200" b="1" dirty="0">
                <a:latin typeface="Courier" pitchFamily="2" charset="0"/>
              </a:rPr>
              <a:t>-</a:t>
            </a:r>
            <a:r>
              <a:rPr lang="en-US" sz="1200" dirty="0" err="1">
                <a:latin typeface="Courier" pitchFamily="2" charset="0"/>
              </a:rPr>
              <a:t>i</a:t>
            </a:r>
            <a:r>
              <a:rPr lang="en-US" sz="1200" dirty="0">
                <a:latin typeface="Courier" pitchFamily="2" charset="0"/>
              </a:rPr>
              <a:t> </a:t>
            </a:r>
            <a:r>
              <a:rPr lang="en-US" sz="1200" b="1" dirty="0">
                <a:latin typeface="Courier" pitchFamily="2" charset="0"/>
              </a:rPr>
              <a:t>'s/^#\s*\(deb.*universe\)$…   1.91kB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rm</a:t>
            </a:r>
            <a:r>
              <a:rPr lang="en-US" sz="1200" dirty="0">
                <a:latin typeface="Courier" pitchFamily="2" charset="0"/>
              </a:rPr>
              <a:t> </a:t>
            </a:r>
            <a:r>
              <a:rPr lang="en-US" sz="1200" b="1" dirty="0">
                <a:latin typeface="Courier" pitchFamily="2" charset="0"/>
              </a:rPr>
              <a:t>-</a:t>
            </a:r>
            <a:r>
              <a:rPr lang="en-US" sz="1200" dirty="0" err="1">
                <a:latin typeface="Courier" pitchFamily="2" charset="0"/>
              </a:rPr>
              <a:t>rf</a:t>
            </a:r>
            <a:r>
              <a:rPr lang="en-US" sz="1200" dirty="0">
                <a:latin typeface="Courier" pitchFamily="2" charset="0"/>
              </a:rPr>
              <a:t> </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lib</a:t>
            </a:r>
            <a:r>
              <a:rPr lang="en-US" sz="1200" b="1" dirty="0">
                <a:latin typeface="Courier" pitchFamily="2" charset="0"/>
              </a:rPr>
              <a:t>/</a:t>
            </a:r>
            <a:r>
              <a:rPr lang="en-US" sz="1200" dirty="0">
                <a:latin typeface="Courier" pitchFamily="2" charset="0"/>
              </a:rPr>
              <a:t>apt</a:t>
            </a:r>
            <a:r>
              <a:rPr lang="en-US" sz="1200" b="1" dirty="0">
                <a:latin typeface="Courier" pitchFamily="2" charset="0"/>
              </a:rPr>
              <a:t>/</a:t>
            </a:r>
            <a:r>
              <a:rPr lang="en-US" sz="1200" dirty="0">
                <a:latin typeface="Courier" pitchFamily="2" charset="0"/>
              </a:rPr>
              <a:t>lists</a:t>
            </a:r>
            <a:r>
              <a:rPr lang="en-US" sz="1200" b="1" dirty="0">
                <a:latin typeface="Courier" pitchFamily="2" charset="0"/>
              </a:rPr>
              <a:t>/*          </a:t>
            </a:r>
            <a:r>
              <a:rPr lang="en-US" sz="1200" dirty="0">
                <a:latin typeface="Courier" pitchFamily="2" charset="0"/>
              </a:rPr>
              <a:t>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set </a:t>
            </a:r>
            <a:r>
              <a:rPr lang="en-US" sz="1200" b="1" dirty="0">
                <a:latin typeface="Courier" pitchFamily="2" charset="0"/>
              </a:rPr>
              <a:t>-</a:t>
            </a:r>
            <a:r>
              <a:rPr lang="en-US" sz="1200" dirty="0" err="1">
                <a:latin typeface="Courier" pitchFamily="2" charset="0"/>
              </a:rPr>
              <a:t>xe</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'#!/bin/</a:t>
            </a:r>
            <a:r>
              <a:rPr lang="en-US" sz="1200" b="1" dirty="0" err="1">
                <a:latin typeface="Courier" pitchFamily="2" charset="0"/>
              </a:rPr>
              <a:t>sh</a:t>
            </a:r>
            <a:r>
              <a:rPr lang="en-US" sz="1200" b="1" dirty="0">
                <a:latin typeface="Courier" pitchFamily="2" charset="0"/>
              </a:rPr>
              <a:t>' &gt; /</a:t>
            </a:r>
            <a:r>
              <a:rPr lang="en-US" sz="1200" dirty="0">
                <a:latin typeface="Courier" pitchFamily="2" charset="0"/>
              </a:rPr>
              <a:t>…   156kB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ADD file:6f12126281dd0028d…   103MB</a:t>
            </a:r>
            <a:br>
              <a:rPr lang="en-US" sz="1200" dirty="0">
                <a:latin typeface="Courier" pitchFamily="2" charset="0"/>
              </a:rPr>
            </a:br>
            <a:endParaRPr lang="en-US" sz="1200" dirty="0">
              <a:latin typeface="Courier" pitchFamily="2" charset="0"/>
            </a:endParaRPr>
          </a:p>
        </p:txBody>
      </p:sp>
    </p:spTree>
    <p:extLst>
      <p:ext uri="{BB962C8B-B14F-4D97-AF65-F5344CB8AC3E}">
        <p14:creationId xmlns:p14="http://schemas.microsoft.com/office/powerpoint/2010/main" val="143084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Basics</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115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Container?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7" name="Content Placeholder 6">
            <a:extLst>
              <a:ext uri="{FF2B5EF4-FFF2-40B4-BE49-F238E27FC236}">
                <a16:creationId xmlns:a16="http://schemas.microsoft.com/office/drawing/2014/main" id="{3DC02C9F-924C-EE42-8D47-69004D485AB5}"/>
              </a:ext>
            </a:extLst>
          </p:cNvPr>
          <p:cNvSpPr>
            <a:spLocks noGrp="1"/>
          </p:cNvSpPr>
          <p:nvPr>
            <p:ph sz="quarter" idx="18"/>
          </p:nvPr>
        </p:nvSpPr>
        <p:spPr/>
        <p:txBody>
          <a:bodyPr/>
          <a:lstStyle/>
          <a:p>
            <a:pPr>
              <a:buNone/>
            </a:pPr>
            <a:r>
              <a:rPr lang="en-US" sz="1600" dirty="0">
                <a:cs typeface="Calibri"/>
              </a:rPr>
              <a:t>What?</a:t>
            </a:r>
          </a:p>
          <a:p>
            <a:pPr lvl="1"/>
            <a:r>
              <a:rPr lang="en-US" sz="1400" dirty="0">
                <a:cs typeface="Calibri"/>
              </a:rPr>
              <a:t>Lightweight packaging of applications</a:t>
            </a:r>
          </a:p>
          <a:p>
            <a:pPr lvl="1"/>
            <a:r>
              <a:rPr lang="en-US" sz="1400" dirty="0">
                <a:cs typeface="Calibri"/>
              </a:rPr>
              <a:t>Stand-alone bundle that includes an application, all libraries, tools, and settings needed to run it</a:t>
            </a:r>
          </a:p>
          <a:p>
            <a:pPr lvl="1"/>
            <a:r>
              <a:rPr lang="en-US" sz="1400" dirty="0">
                <a:cs typeface="Calibri"/>
              </a:rPr>
              <a:t>Enables Windows or Linux Application Stacks</a:t>
            </a:r>
          </a:p>
          <a:p>
            <a:pPr lvl="1"/>
            <a:r>
              <a:rPr lang="en-US" sz="1600" dirty="0">
                <a:cs typeface="Calibri"/>
              </a:rPr>
              <a:t>OS-level Isolation</a:t>
            </a:r>
          </a:p>
          <a:p>
            <a:pPr lvl="2"/>
            <a:r>
              <a:rPr lang="en-US" sz="1000" dirty="0">
                <a:cs typeface="Calibri"/>
              </a:rPr>
              <a:t>Isolation at individual kernel subsystem level (e.g. filesystem, process table, </a:t>
            </a:r>
            <a:r>
              <a:rPr lang="en-US" sz="1000" dirty="0" err="1">
                <a:cs typeface="Calibri"/>
              </a:rPr>
              <a:t>etc</a:t>
            </a:r>
            <a:r>
              <a:rPr lang="en-US" sz="1000" dirty="0">
                <a:cs typeface="Calibri"/>
              </a:rPr>
              <a:t>)</a:t>
            </a:r>
          </a:p>
          <a:p>
            <a:pPr lvl="2"/>
            <a:r>
              <a:rPr lang="en-US" sz="1000" dirty="0">
                <a:cs typeface="Calibri"/>
              </a:rPr>
              <a:t>User-level process (LXC, </a:t>
            </a:r>
            <a:r>
              <a:rPr lang="en-US" sz="1000" dirty="0" err="1">
                <a:cs typeface="Calibri"/>
              </a:rPr>
              <a:t>libcontainer</a:t>
            </a:r>
            <a:r>
              <a:rPr lang="en-US" sz="1000" dirty="0">
                <a:cs typeface="Calibri"/>
              </a:rPr>
              <a:t>) orchestrates these subsystems to create a container</a:t>
            </a:r>
          </a:p>
          <a:p>
            <a:pPr lvl="1"/>
            <a:r>
              <a:rPr lang="en-US" sz="1400" dirty="0">
                <a:cs typeface="Calibri"/>
              </a:rPr>
              <a:t>Existed for Many Years</a:t>
            </a:r>
          </a:p>
          <a:p>
            <a:pPr lvl="2"/>
            <a:r>
              <a:rPr lang="en-US" sz="800" dirty="0">
                <a:cs typeface="Calibri"/>
              </a:rPr>
              <a:t>Linux </a:t>
            </a:r>
            <a:r>
              <a:rPr lang="en-US" sz="800" dirty="0" err="1">
                <a:cs typeface="Calibri"/>
              </a:rPr>
              <a:t>vServer</a:t>
            </a:r>
            <a:r>
              <a:rPr lang="en-US" sz="800" dirty="0">
                <a:cs typeface="Calibri"/>
              </a:rPr>
              <a:t>, Solaris Zones, FreeBSD Jails, </a:t>
            </a:r>
            <a:r>
              <a:rPr lang="en-US" sz="800" dirty="0" err="1">
                <a:cs typeface="Calibri"/>
              </a:rPr>
              <a:t>Virtuozzo</a:t>
            </a:r>
            <a:r>
              <a:rPr lang="en-US" sz="800" dirty="0">
                <a:cs typeface="Calibri"/>
              </a:rPr>
              <a:t>/</a:t>
            </a:r>
            <a:r>
              <a:rPr lang="en-US" sz="800" dirty="0" err="1">
                <a:cs typeface="Calibri"/>
              </a:rPr>
              <a:t>OpenVZ</a:t>
            </a:r>
            <a:r>
              <a:rPr lang="en-US" sz="800" dirty="0">
                <a:cs typeface="Calibri"/>
              </a:rPr>
              <a:t>, AIX 6.1 WPARs, HPUX SRP, LXC, VMware </a:t>
            </a:r>
            <a:r>
              <a:rPr lang="en-US" sz="800" dirty="0" err="1">
                <a:cs typeface="Calibri"/>
              </a:rPr>
              <a:t>ThinApps</a:t>
            </a:r>
            <a:r>
              <a:rPr lang="en-US" sz="800" dirty="0">
                <a:cs typeface="Calibri"/>
              </a:rPr>
              <a:t>, etc.</a:t>
            </a:r>
          </a:p>
          <a:p>
            <a:pPr>
              <a:buNone/>
            </a:pPr>
            <a:r>
              <a:rPr lang="en-US" sz="1600" dirty="0">
                <a:cs typeface="Calibri"/>
              </a:rPr>
              <a:t>Why?</a:t>
            </a:r>
          </a:p>
          <a:p>
            <a:pPr lvl="1"/>
            <a:r>
              <a:rPr lang="en-US" sz="1200" dirty="0">
                <a:cs typeface="Calibri"/>
              </a:rPr>
              <a:t>Process isolation</a:t>
            </a:r>
          </a:p>
          <a:p>
            <a:pPr lvl="1"/>
            <a:r>
              <a:rPr lang="en-US" sz="1200" dirty="0">
                <a:cs typeface="Calibri"/>
              </a:rPr>
              <a:t>Reproducible environment</a:t>
            </a:r>
          </a:p>
          <a:p>
            <a:pPr lvl="1"/>
            <a:r>
              <a:rPr lang="en-US" sz="1200" dirty="0">
                <a:cs typeface="Calibri"/>
              </a:rPr>
              <a:t>Enables management at scale</a:t>
            </a:r>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pic>
        <p:nvPicPr>
          <p:cNvPr id="57" name="Picture 56">
            <a:extLst>
              <a:ext uri="{FF2B5EF4-FFF2-40B4-BE49-F238E27FC236}">
                <a16:creationId xmlns:a16="http://schemas.microsoft.com/office/drawing/2014/main" id="{000D3E3E-3888-F44F-9262-65A1CCEDF0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6" y="1600200"/>
            <a:ext cx="5209784" cy="4144648"/>
          </a:xfrm>
          <a:prstGeom prst="rect">
            <a:avLst/>
          </a:prstGeom>
        </p:spPr>
      </p:pic>
    </p:spTree>
    <p:extLst>
      <p:ext uri="{BB962C8B-B14F-4D97-AF65-F5344CB8AC3E}">
        <p14:creationId xmlns:p14="http://schemas.microsoft.com/office/powerpoint/2010/main" val="118009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Container?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4" name="Content Placeholder 3">
            <a:extLst>
              <a:ext uri="{FF2B5EF4-FFF2-40B4-BE49-F238E27FC236}">
                <a16:creationId xmlns:a16="http://schemas.microsoft.com/office/drawing/2014/main" id="{60104EA8-8C02-2B4C-8E2B-AA8033BC3596}"/>
              </a:ext>
            </a:extLst>
          </p:cNvPr>
          <p:cNvSpPr>
            <a:spLocks noGrp="1"/>
          </p:cNvSpPr>
          <p:nvPr>
            <p:ph sz="quarter" idx="17"/>
          </p:nvPr>
        </p:nvSpPr>
        <p:spPr/>
        <p:txBody>
          <a:bodyPr/>
          <a:lstStyle/>
          <a:p>
            <a:pPr marL="98447">
              <a:spcBef>
                <a:spcPts val="288"/>
              </a:spcBef>
              <a:buClr>
                <a:srgbClr val="333333"/>
              </a:buClr>
              <a:buNone/>
            </a:pPr>
            <a:r>
              <a:rPr lang="en-US" dirty="0"/>
              <a:t>It is a callable instance of a container image.</a:t>
            </a:r>
          </a:p>
          <a:p>
            <a:pPr marL="555647" lvl="1" indent="0">
              <a:spcBef>
                <a:spcPts val="288"/>
              </a:spcBef>
              <a:buClr>
                <a:srgbClr val="333333"/>
              </a:buClr>
              <a:buNone/>
            </a:pPr>
            <a:endParaRPr lang="en-US" sz="1200" dirty="0"/>
          </a:p>
          <a:p>
            <a:pPr marL="260673" indent="-260673">
              <a:spcBef>
                <a:spcPts val="288"/>
              </a:spcBef>
              <a:buClr>
                <a:srgbClr val="333333"/>
              </a:buClr>
            </a:pPr>
            <a:r>
              <a:rPr lang="en-US" sz="1600" dirty="0"/>
              <a:t>Image:</a:t>
            </a:r>
          </a:p>
          <a:p>
            <a:pPr marL="816320" lvl="1" indent="-260673">
              <a:spcBef>
                <a:spcPts val="288"/>
              </a:spcBef>
              <a:buClr>
                <a:srgbClr val="333333"/>
              </a:buClr>
            </a:pPr>
            <a:r>
              <a:rPr lang="en-US" sz="1200" dirty="0"/>
              <a:t>A (layered) file system (at least generally) that contains all the application code packaged with all dependencies **other** than the operating system itself, where operating system is the kernel, drivers, and so on.</a:t>
            </a:r>
          </a:p>
          <a:p>
            <a:pPr marL="816320" lvl="1" indent="-260673">
              <a:spcBef>
                <a:spcPts val="288"/>
              </a:spcBef>
              <a:buClr>
                <a:srgbClr val="333333"/>
              </a:buClr>
            </a:pPr>
            <a:r>
              <a:rPr lang="en-US" sz="1200" dirty="0"/>
              <a:t>The image is an isolated and controlled version of an application, usually generated as a result of the software development lifecycle.</a:t>
            </a:r>
          </a:p>
          <a:p>
            <a:pPr marL="260673" indent="-260673">
              <a:spcBef>
                <a:spcPts val="288"/>
              </a:spcBef>
              <a:buClr>
                <a:srgbClr val="333333"/>
              </a:buClr>
            </a:pPr>
            <a:r>
              <a:rPr lang="en-US" sz="1600" dirty="0"/>
              <a:t>Instance</a:t>
            </a:r>
            <a:r>
              <a:rPr lang="en-US" sz="1200" dirty="0"/>
              <a:t>:</a:t>
            </a:r>
          </a:p>
          <a:p>
            <a:pPr marL="816320" lvl="1" indent="-260673">
              <a:spcBef>
                <a:spcPts val="288"/>
              </a:spcBef>
              <a:buClr>
                <a:srgbClr val="333333"/>
              </a:buClr>
            </a:pPr>
            <a:r>
              <a:rPr lang="en-US" sz="1200" dirty="0"/>
              <a:t>An unpacked "Image" isolated somewhere on the file system that is callable (gets CPU time from the kernel) and has networking, processes, and so on, all to itself (but ***not*** virtualized).</a:t>
            </a:r>
          </a:p>
          <a:p>
            <a:endParaRPr lang="en-US" dirty="0"/>
          </a:p>
          <a:p>
            <a:endParaRPr lang="en-US" dirty="0"/>
          </a:p>
        </p:txBody>
      </p:sp>
      <p:pic>
        <p:nvPicPr>
          <p:cNvPr id="9" name="Content Placeholder 8">
            <a:extLst>
              <a:ext uri="{FF2B5EF4-FFF2-40B4-BE49-F238E27FC236}">
                <a16:creationId xmlns:a16="http://schemas.microsoft.com/office/drawing/2014/main" id="{6DB1151C-831E-DE4A-93F0-B1096493790D}"/>
              </a:ext>
            </a:extLst>
          </p:cNvPr>
          <p:cNvPicPr>
            <a:picLocks noGrp="1" noChangeAspect="1"/>
          </p:cNvPicPr>
          <p:nvPr>
            <p:ph sz="quarter" idx="18"/>
          </p:nvPr>
        </p:nvPicPr>
        <p:blipFill>
          <a:blip r:embed="rId3"/>
          <a:stretch>
            <a:fillRect/>
          </a:stretch>
        </p:blipFill>
        <p:spPr>
          <a:xfrm>
            <a:off x="6705356" y="1600200"/>
            <a:ext cx="5099538" cy="4572000"/>
          </a:xfrm>
          <a:prstGeom prst="rect">
            <a:avLst/>
          </a:prstGeom>
        </p:spPr>
      </p:pic>
      <p:sp>
        <p:nvSpPr>
          <p:cNvPr id="10" name="TextBox 9">
            <a:extLst>
              <a:ext uri="{FF2B5EF4-FFF2-40B4-BE49-F238E27FC236}">
                <a16:creationId xmlns:a16="http://schemas.microsoft.com/office/drawing/2014/main" id="{98030956-8B72-C341-9A7E-5669CA61F0AE}"/>
              </a:ext>
            </a:extLst>
          </p:cNvPr>
          <p:cNvSpPr txBox="1"/>
          <p:nvPr/>
        </p:nvSpPr>
        <p:spPr>
          <a:xfrm>
            <a:off x="6692348" y="6357729"/>
            <a:ext cx="4585252"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Tree>
    <p:extLst>
      <p:ext uri="{BB962C8B-B14F-4D97-AF65-F5344CB8AC3E}">
        <p14:creationId xmlns:p14="http://schemas.microsoft.com/office/powerpoint/2010/main" val="255939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7C7ED8C-2668-1A46-9539-6DE53EB06C53}"/>
              </a:ext>
            </a:extLst>
          </p:cNvPr>
          <p:cNvPicPr>
            <a:picLocks noGrp="1" noChangeAspect="1"/>
          </p:cNvPicPr>
          <p:nvPr>
            <p:ph sz="quarter" idx="18"/>
          </p:nvPr>
        </p:nvPicPr>
        <p:blipFill>
          <a:blip r:embed="rId3"/>
          <a:stretch>
            <a:fillRect/>
          </a:stretch>
        </p:blipFill>
        <p:spPr>
          <a:xfrm>
            <a:off x="901152" y="1157164"/>
            <a:ext cx="10147990" cy="5253461"/>
          </a:xfrm>
        </p:spPr>
      </p:pic>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the Container Lifecycle?</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217302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3D5DFC-474E-9E45-9591-84ED99F9B773}"/>
              </a:ext>
            </a:extLst>
          </p:cNvPr>
          <p:cNvGrpSpPr/>
          <p:nvPr/>
        </p:nvGrpSpPr>
        <p:grpSpPr>
          <a:xfrm>
            <a:off x="1423903" y="1341748"/>
            <a:ext cx="10439881" cy="5056054"/>
            <a:chOff x="1444223" y="1057268"/>
            <a:chExt cx="10439881" cy="5056054"/>
          </a:xfrm>
        </p:grpSpPr>
        <p:sp>
          <p:nvSpPr>
            <p:cNvPr id="8" name="Rounded Rectangle 7">
              <a:extLst>
                <a:ext uri="{FF2B5EF4-FFF2-40B4-BE49-F238E27FC236}">
                  <a16:creationId xmlns:a16="http://schemas.microsoft.com/office/drawing/2014/main" id="{487DF69E-06C2-C548-83D5-6E011A66F3C2}"/>
                </a:ext>
              </a:extLst>
            </p:cNvPr>
            <p:cNvSpPr/>
            <p:nvPr/>
          </p:nvSpPr>
          <p:spPr>
            <a:xfrm>
              <a:off x="2018774" y="1057268"/>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9" name="TextBox 8">
              <a:extLst>
                <a:ext uri="{FF2B5EF4-FFF2-40B4-BE49-F238E27FC236}">
                  <a16:creationId xmlns:a16="http://schemas.microsoft.com/office/drawing/2014/main" id="{4FA5F463-944B-3749-88A0-2D7C84D1153B}"/>
                </a:ext>
              </a:extLst>
            </p:cNvPr>
            <p:cNvSpPr txBox="1"/>
            <p:nvPr/>
          </p:nvSpPr>
          <p:spPr>
            <a:xfrm>
              <a:off x="2260011" y="1273112"/>
              <a:ext cx="2570848" cy="685621"/>
            </a:xfrm>
            <a:prstGeom prst="rect">
              <a:avLst/>
            </a:prstGeom>
            <a:noFill/>
          </p:spPr>
          <p:txBody>
            <a:bodyPr wrap="square" lIns="0" tIns="0" rIns="0" bIns="0" rtlCol="0">
              <a:noAutofit/>
            </a:bodyPr>
            <a:lstStyle/>
            <a:p>
              <a:pPr>
                <a:lnSpc>
                  <a:spcPct val="90000"/>
                </a:lnSpc>
              </a:pPr>
              <a:r>
                <a:rPr lang="en-US" sz="1799" dirty="0"/>
                <a:t>Layer 6: Application</a:t>
              </a:r>
            </a:p>
          </p:txBody>
        </p:sp>
        <p:sp>
          <p:nvSpPr>
            <p:cNvPr id="10" name="Rounded Rectangle 9">
              <a:extLst>
                <a:ext uri="{FF2B5EF4-FFF2-40B4-BE49-F238E27FC236}">
                  <a16:creationId xmlns:a16="http://schemas.microsoft.com/office/drawing/2014/main" id="{54F94BAE-06B9-584C-B80D-1342383FA636}"/>
                </a:ext>
              </a:extLst>
            </p:cNvPr>
            <p:cNvSpPr/>
            <p:nvPr/>
          </p:nvSpPr>
          <p:spPr>
            <a:xfrm>
              <a:off x="2018774" y="1857160"/>
              <a:ext cx="9865330" cy="977645"/>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1" name="TextBox 10">
              <a:extLst>
                <a:ext uri="{FF2B5EF4-FFF2-40B4-BE49-F238E27FC236}">
                  <a16:creationId xmlns:a16="http://schemas.microsoft.com/office/drawing/2014/main" id="{E62EB736-7AE8-7C4E-AD7F-E85CB28FD95A}"/>
                </a:ext>
              </a:extLst>
            </p:cNvPr>
            <p:cNvSpPr txBox="1"/>
            <p:nvPr/>
          </p:nvSpPr>
          <p:spPr>
            <a:xfrm>
              <a:off x="2260011" y="2120940"/>
              <a:ext cx="2932936" cy="342811"/>
            </a:xfrm>
            <a:prstGeom prst="rect">
              <a:avLst/>
            </a:prstGeom>
            <a:noFill/>
          </p:spPr>
          <p:txBody>
            <a:bodyPr wrap="square" lIns="0" tIns="0" rIns="0" bIns="0" rtlCol="0">
              <a:noAutofit/>
            </a:bodyPr>
            <a:lstStyle/>
            <a:p>
              <a:pPr>
                <a:lnSpc>
                  <a:spcPct val="90000"/>
                </a:lnSpc>
              </a:pPr>
              <a:r>
                <a:rPr lang="en-US" sz="1799" dirty="0"/>
                <a:t>Layer 5: </a:t>
              </a:r>
            </a:p>
            <a:p>
              <a:pPr>
                <a:lnSpc>
                  <a:spcPct val="90000"/>
                </a:lnSpc>
              </a:pPr>
              <a:r>
                <a:rPr lang="en-US" sz="1799" dirty="0"/>
                <a:t>Orchestration / Scheduling</a:t>
              </a:r>
            </a:p>
          </p:txBody>
        </p:sp>
        <p:sp>
          <p:nvSpPr>
            <p:cNvPr id="12" name="Rounded Rectangle 11">
              <a:extLst>
                <a:ext uri="{FF2B5EF4-FFF2-40B4-BE49-F238E27FC236}">
                  <a16:creationId xmlns:a16="http://schemas.microsoft.com/office/drawing/2014/main" id="{7087C8DD-4326-514F-B50B-D0547E926BA7}"/>
                </a:ext>
              </a:extLst>
            </p:cNvPr>
            <p:cNvSpPr/>
            <p:nvPr/>
          </p:nvSpPr>
          <p:spPr>
            <a:xfrm>
              <a:off x="2018774" y="2898289"/>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TextBox 12">
              <a:extLst>
                <a:ext uri="{FF2B5EF4-FFF2-40B4-BE49-F238E27FC236}">
                  <a16:creationId xmlns:a16="http://schemas.microsoft.com/office/drawing/2014/main" id="{257158C4-0509-6349-A2CA-52E1046D95D6}"/>
                </a:ext>
              </a:extLst>
            </p:cNvPr>
            <p:cNvSpPr txBox="1"/>
            <p:nvPr/>
          </p:nvSpPr>
          <p:spPr>
            <a:xfrm>
              <a:off x="2260011" y="3114132"/>
              <a:ext cx="2856756" cy="342811"/>
            </a:xfrm>
            <a:prstGeom prst="rect">
              <a:avLst/>
            </a:prstGeom>
            <a:noFill/>
          </p:spPr>
          <p:txBody>
            <a:bodyPr wrap="square" lIns="0" tIns="0" rIns="0" bIns="0" rtlCol="0">
              <a:noAutofit/>
            </a:bodyPr>
            <a:lstStyle/>
            <a:p>
              <a:pPr>
                <a:lnSpc>
                  <a:spcPct val="90000"/>
                </a:lnSpc>
              </a:pPr>
              <a:r>
                <a:rPr lang="en-US" sz="1799" dirty="0"/>
                <a:t>Layer 4: Container Engine</a:t>
              </a:r>
            </a:p>
          </p:txBody>
        </p:sp>
        <p:sp>
          <p:nvSpPr>
            <p:cNvPr id="14" name="Rounded Rectangle 13">
              <a:extLst>
                <a:ext uri="{FF2B5EF4-FFF2-40B4-BE49-F238E27FC236}">
                  <a16:creationId xmlns:a16="http://schemas.microsoft.com/office/drawing/2014/main" id="{B501442D-DEC7-5945-A260-A2F10B935C52}"/>
                </a:ext>
              </a:extLst>
            </p:cNvPr>
            <p:cNvSpPr/>
            <p:nvPr/>
          </p:nvSpPr>
          <p:spPr>
            <a:xfrm>
              <a:off x="2018774" y="3703363"/>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5" name="TextBox 14">
              <a:extLst>
                <a:ext uri="{FF2B5EF4-FFF2-40B4-BE49-F238E27FC236}">
                  <a16:creationId xmlns:a16="http://schemas.microsoft.com/office/drawing/2014/main" id="{D543937D-CEF9-234D-B065-0F0A5BC10660}"/>
                </a:ext>
              </a:extLst>
            </p:cNvPr>
            <p:cNvSpPr txBox="1"/>
            <p:nvPr/>
          </p:nvSpPr>
          <p:spPr>
            <a:xfrm>
              <a:off x="2260011" y="3919207"/>
              <a:ext cx="2856756" cy="342811"/>
            </a:xfrm>
            <a:prstGeom prst="rect">
              <a:avLst/>
            </a:prstGeom>
            <a:noFill/>
          </p:spPr>
          <p:txBody>
            <a:bodyPr wrap="square" lIns="0" tIns="0" rIns="0" bIns="0" rtlCol="0">
              <a:noAutofit/>
            </a:bodyPr>
            <a:lstStyle/>
            <a:p>
              <a:pPr>
                <a:lnSpc>
                  <a:spcPct val="90000"/>
                </a:lnSpc>
              </a:pPr>
              <a:r>
                <a:rPr lang="en-US" sz="1799" dirty="0"/>
                <a:t>Layer 3: Operating System</a:t>
              </a:r>
            </a:p>
          </p:txBody>
        </p:sp>
        <p:sp>
          <p:nvSpPr>
            <p:cNvPr id="16" name="Rounded Rectangle 15">
              <a:extLst>
                <a:ext uri="{FF2B5EF4-FFF2-40B4-BE49-F238E27FC236}">
                  <a16:creationId xmlns:a16="http://schemas.microsoft.com/office/drawing/2014/main" id="{F0CD2B19-DA88-6742-A22C-7E94C856E330}"/>
                </a:ext>
              </a:extLst>
            </p:cNvPr>
            <p:cNvSpPr/>
            <p:nvPr/>
          </p:nvSpPr>
          <p:spPr>
            <a:xfrm>
              <a:off x="2018774" y="4508437"/>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7" name="TextBox 16">
              <a:extLst>
                <a:ext uri="{FF2B5EF4-FFF2-40B4-BE49-F238E27FC236}">
                  <a16:creationId xmlns:a16="http://schemas.microsoft.com/office/drawing/2014/main" id="{FFC307FB-875A-C24E-AF86-2CCFD1008AA4}"/>
                </a:ext>
              </a:extLst>
            </p:cNvPr>
            <p:cNvSpPr txBox="1"/>
            <p:nvPr/>
          </p:nvSpPr>
          <p:spPr>
            <a:xfrm>
              <a:off x="2260011" y="4724281"/>
              <a:ext cx="3047206" cy="342811"/>
            </a:xfrm>
            <a:prstGeom prst="rect">
              <a:avLst/>
            </a:prstGeom>
            <a:noFill/>
          </p:spPr>
          <p:txBody>
            <a:bodyPr wrap="square" lIns="0" tIns="0" rIns="0" bIns="0" rtlCol="0">
              <a:noAutofit/>
            </a:bodyPr>
            <a:lstStyle/>
            <a:p>
              <a:pPr>
                <a:lnSpc>
                  <a:spcPct val="90000"/>
                </a:lnSpc>
              </a:pPr>
              <a:r>
                <a:rPr lang="en-US" sz="1799" dirty="0"/>
                <a:t>Layer 2: Virtual Infrastructure</a:t>
              </a:r>
            </a:p>
          </p:txBody>
        </p:sp>
        <p:sp>
          <p:nvSpPr>
            <p:cNvPr id="18" name="Rounded Rectangle 17">
              <a:extLst>
                <a:ext uri="{FF2B5EF4-FFF2-40B4-BE49-F238E27FC236}">
                  <a16:creationId xmlns:a16="http://schemas.microsoft.com/office/drawing/2014/main" id="{EBC1C378-0048-DF4B-B430-B8DE271CDA59}"/>
                </a:ext>
              </a:extLst>
            </p:cNvPr>
            <p:cNvSpPr/>
            <p:nvPr/>
          </p:nvSpPr>
          <p:spPr>
            <a:xfrm>
              <a:off x="2018774" y="5353090"/>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TextBox 18">
              <a:extLst>
                <a:ext uri="{FF2B5EF4-FFF2-40B4-BE49-F238E27FC236}">
                  <a16:creationId xmlns:a16="http://schemas.microsoft.com/office/drawing/2014/main" id="{B0F27BFA-EC3E-7E49-83BD-CF7D8FD1C051}"/>
                </a:ext>
              </a:extLst>
            </p:cNvPr>
            <p:cNvSpPr txBox="1"/>
            <p:nvPr/>
          </p:nvSpPr>
          <p:spPr>
            <a:xfrm>
              <a:off x="2260011" y="5568934"/>
              <a:ext cx="3339230" cy="342811"/>
            </a:xfrm>
            <a:prstGeom prst="rect">
              <a:avLst/>
            </a:prstGeom>
            <a:noFill/>
          </p:spPr>
          <p:txBody>
            <a:bodyPr wrap="square" lIns="0" tIns="0" rIns="0" bIns="0" rtlCol="0">
              <a:noAutofit/>
            </a:bodyPr>
            <a:lstStyle/>
            <a:p>
              <a:pPr>
                <a:lnSpc>
                  <a:spcPct val="90000"/>
                </a:lnSpc>
              </a:pPr>
              <a:r>
                <a:rPr lang="en-US" sz="1799" dirty="0"/>
                <a:t>Layer 1: Physical Infrastructure</a:t>
              </a:r>
            </a:p>
          </p:txBody>
        </p:sp>
        <p:pic>
          <p:nvPicPr>
            <p:cNvPr id="20" name="Picture 19">
              <a:extLst>
                <a:ext uri="{FF2B5EF4-FFF2-40B4-BE49-F238E27FC236}">
                  <a16:creationId xmlns:a16="http://schemas.microsoft.com/office/drawing/2014/main" id="{C3BD6CF9-C5AF-D34C-B8FB-5BD9C169E3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89680" y="3013982"/>
              <a:ext cx="755087" cy="624835"/>
            </a:xfrm>
            <a:prstGeom prst="rect">
              <a:avLst/>
            </a:prstGeom>
          </p:spPr>
        </p:pic>
        <p:pic>
          <p:nvPicPr>
            <p:cNvPr id="21" name="Picture 20" descr="introduction-to-apache-mesos-1-638.jpg">
              <a:extLst>
                <a:ext uri="{FF2B5EF4-FFF2-40B4-BE49-F238E27FC236}">
                  <a16:creationId xmlns:a16="http://schemas.microsoft.com/office/drawing/2014/main" id="{7ECE98D9-ECD1-B140-94E6-54B572F420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14467" y="2137197"/>
              <a:ext cx="1269669" cy="540731"/>
            </a:xfrm>
            <a:prstGeom prst="rect">
              <a:avLst/>
            </a:prstGeom>
          </p:spPr>
        </p:pic>
        <p:pic>
          <p:nvPicPr>
            <p:cNvPr id="22" name="Picture 2" descr="http://learnclouds.com/wp-content/uploads/2015/08/vmware_vsphere1.png">
              <a:extLst>
                <a:ext uri="{FF2B5EF4-FFF2-40B4-BE49-F238E27FC236}">
                  <a16:creationId xmlns:a16="http://schemas.microsoft.com/office/drawing/2014/main" id="{38BB89EE-70B5-E244-A714-22A89F64A6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05062" y="4522577"/>
              <a:ext cx="1127953" cy="667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oton">
              <a:extLst>
                <a:ext uri="{FF2B5EF4-FFF2-40B4-BE49-F238E27FC236}">
                  <a16:creationId xmlns:a16="http://schemas.microsoft.com/office/drawing/2014/main" id="{FF5812F6-9757-BE49-B06B-A58B3B09C3C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43587" y="3908058"/>
              <a:ext cx="1618270" cy="4290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upload.wikimedia.org/wikipedia/commons/thumb/8/8c/CoreOS.svg/2000px-CoreOS.svg.png">
              <a:extLst>
                <a:ext uri="{FF2B5EF4-FFF2-40B4-BE49-F238E27FC236}">
                  <a16:creationId xmlns:a16="http://schemas.microsoft.com/office/drawing/2014/main" id="{7D82EA78-6E88-2F47-9745-39E0518FE0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534658" y="3819176"/>
              <a:ext cx="1458021" cy="5620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nsx-hands-on-labs.nicira.com/static/training/img/vmw_nsx.png">
              <a:extLst>
                <a:ext uri="{FF2B5EF4-FFF2-40B4-BE49-F238E27FC236}">
                  <a16:creationId xmlns:a16="http://schemas.microsoft.com/office/drawing/2014/main" id="{80B17AFB-FFDF-294E-97FF-2487CFCBAFE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291831" y="4584850"/>
              <a:ext cx="974288" cy="5687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8DCD2EB-7982-D54F-A451-01315961880F}"/>
                </a:ext>
              </a:extLst>
            </p:cNvPr>
            <p:cNvSpPr txBox="1"/>
            <p:nvPr/>
          </p:nvSpPr>
          <p:spPr>
            <a:xfrm>
              <a:off x="10512860" y="4856553"/>
              <a:ext cx="761801" cy="297086"/>
            </a:xfrm>
            <a:prstGeom prst="rect">
              <a:avLst/>
            </a:prstGeom>
            <a:noFill/>
          </p:spPr>
          <p:txBody>
            <a:bodyPr wrap="square" lIns="0" tIns="0" rIns="0" bIns="0" rtlCol="0">
              <a:noAutofit/>
            </a:bodyPr>
            <a:lstStyle/>
            <a:p>
              <a:pPr>
                <a:lnSpc>
                  <a:spcPct val="90000"/>
                </a:lnSpc>
              </a:pPr>
              <a:r>
                <a:rPr lang="en-US" sz="1799" b="1" dirty="0"/>
                <a:t>VSAN</a:t>
              </a:r>
            </a:p>
          </p:txBody>
        </p:sp>
        <p:pic>
          <p:nvPicPr>
            <p:cNvPr id="27" name="Picture 26">
              <a:extLst>
                <a:ext uri="{FF2B5EF4-FFF2-40B4-BE49-F238E27FC236}">
                  <a16:creationId xmlns:a16="http://schemas.microsoft.com/office/drawing/2014/main" id="{8CDEDA2C-55D8-C945-8845-D006AF81A430}"/>
                </a:ext>
              </a:extLst>
            </p:cNvPr>
            <p:cNvPicPr>
              <a:picLocks noChangeAspect="1"/>
            </p:cNvPicPr>
            <p:nvPr/>
          </p:nvPicPr>
          <p:blipFill>
            <a:blip r:embed="rId9"/>
            <a:stretch>
              <a:fillRect/>
            </a:stretch>
          </p:blipFill>
          <p:spPr>
            <a:xfrm>
              <a:off x="8351354" y="5425706"/>
              <a:ext cx="845881" cy="425857"/>
            </a:xfrm>
            <a:prstGeom prst="rect">
              <a:avLst/>
            </a:prstGeom>
          </p:spPr>
        </p:pic>
        <p:pic>
          <p:nvPicPr>
            <p:cNvPr id="28" name="Picture 27">
              <a:extLst>
                <a:ext uri="{FF2B5EF4-FFF2-40B4-BE49-F238E27FC236}">
                  <a16:creationId xmlns:a16="http://schemas.microsoft.com/office/drawing/2014/main" id="{90161C4C-D013-B844-8C5A-475E9B8A4D4C}"/>
                </a:ext>
              </a:extLst>
            </p:cNvPr>
            <p:cNvPicPr>
              <a:picLocks noChangeAspect="1"/>
            </p:cNvPicPr>
            <p:nvPr/>
          </p:nvPicPr>
          <p:blipFill>
            <a:blip r:embed="rId10"/>
            <a:stretch>
              <a:fillRect/>
            </a:stretch>
          </p:blipFill>
          <p:spPr>
            <a:xfrm>
              <a:off x="10512863" y="5406147"/>
              <a:ext cx="482017" cy="450306"/>
            </a:xfrm>
            <a:prstGeom prst="rect">
              <a:avLst/>
            </a:prstGeom>
          </p:spPr>
        </p:pic>
        <p:pic>
          <p:nvPicPr>
            <p:cNvPr id="29" name="Picture 28">
              <a:extLst>
                <a:ext uri="{FF2B5EF4-FFF2-40B4-BE49-F238E27FC236}">
                  <a16:creationId xmlns:a16="http://schemas.microsoft.com/office/drawing/2014/main" id="{E1DC8C51-1210-544D-8CBB-67F6F1586F50}"/>
                </a:ext>
              </a:extLst>
            </p:cNvPr>
            <p:cNvPicPr>
              <a:picLocks noChangeAspect="1"/>
            </p:cNvPicPr>
            <p:nvPr/>
          </p:nvPicPr>
          <p:blipFill>
            <a:blip r:embed="rId11"/>
            <a:stretch>
              <a:fillRect/>
            </a:stretch>
          </p:blipFill>
          <p:spPr>
            <a:xfrm>
              <a:off x="6115606" y="5374454"/>
              <a:ext cx="699906" cy="528360"/>
            </a:xfrm>
            <a:prstGeom prst="rect">
              <a:avLst/>
            </a:prstGeom>
          </p:spPr>
        </p:pic>
        <p:sp>
          <p:nvSpPr>
            <p:cNvPr id="31" name="TextBox 30">
              <a:extLst>
                <a:ext uri="{FF2B5EF4-FFF2-40B4-BE49-F238E27FC236}">
                  <a16:creationId xmlns:a16="http://schemas.microsoft.com/office/drawing/2014/main" id="{B1A57CDA-7EA1-3A40-A7B6-791B27E16470}"/>
                </a:ext>
              </a:extLst>
            </p:cNvPr>
            <p:cNvSpPr txBox="1"/>
            <p:nvPr/>
          </p:nvSpPr>
          <p:spPr>
            <a:xfrm>
              <a:off x="6079135" y="5851563"/>
              <a:ext cx="1233448" cy="261759"/>
            </a:xfrm>
            <a:prstGeom prst="rect">
              <a:avLst/>
            </a:prstGeom>
            <a:noFill/>
          </p:spPr>
          <p:txBody>
            <a:bodyPr wrap="square" lIns="0" tIns="0" rIns="0" bIns="0" rtlCol="0">
              <a:noAutofit/>
            </a:bodyPr>
            <a:lstStyle/>
            <a:p>
              <a:pPr>
                <a:lnSpc>
                  <a:spcPct val="90000"/>
                </a:lnSpc>
              </a:pPr>
              <a:r>
                <a:rPr lang="en-US" sz="1799" dirty="0"/>
                <a:t>Compute</a:t>
              </a:r>
            </a:p>
          </p:txBody>
        </p:sp>
        <p:sp>
          <p:nvSpPr>
            <p:cNvPr id="32" name="TextBox 31">
              <a:extLst>
                <a:ext uri="{FF2B5EF4-FFF2-40B4-BE49-F238E27FC236}">
                  <a16:creationId xmlns:a16="http://schemas.microsoft.com/office/drawing/2014/main" id="{2A0CC844-6398-8E44-BF54-7FBAF07ED3BD}"/>
                </a:ext>
              </a:extLst>
            </p:cNvPr>
            <p:cNvSpPr txBox="1"/>
            <p:nvPr/>
          </p:nvSpPr>
          <p:spPr>
            <a:xfrm>
              <a:off x="8350559" y="5858201"/>
              <a:ext cx="969873" cy="236481"/>
            </a:xfrm>
            <a:prstGeom prst="rect">
              <a:avLst/>
            </a:prstGeom>
            <a:noFill/>
          </p:spPr>
          <p:txBody>
            <a:bodyPr wrap="square" lIns="0" tIns="0" rIns="0" bIns="0" rtlCol="0">
              <a:noAutofit/>
            </a:bodyPr>
            <a:lstStyle/>
            <a:p>
              <a:pPr>
                <a:lnSpc>
                  <a:spcPct val="90000"/>
                </a:lnSpc>
              </a:pPr>
              <a:r>
                <a:rPr lang="en-US" sz="1799"/>
                <a:t>Network</a:t>
              </a:r>
              <a:endParaRPr lang="en-US" sz="1799" dirty="0"/>
            </a:p>
          </p:txBody>
        </p:sp>
        <p:sp>
          <p:nvSpPr>
            <p:cNvPr id="33" name="TextBox 32">
              <a:extLst>
                <a:ext uri="{FF2B5EF4-FFF2-40B4-BE49-F238E27FC236}">
                  <a16:creationId xmlns:a16="http://schemas.microsoft.com/office/drawing/2014/main" id="{64F50388-B678-2645-816F-00B341906E32}"/>
                </a:ext>
              </a:extLst>
            </p:cNvPr>
            <p:cNvSpPr txBox="1"/>
            <p:nvPr/>
          </p:nvSpPr>
          <p:spPr>
            <a:xfrm>
              <a:off x="10358408" y="5841274"/>
              <a:ext cx="969873" cy="236481"/>
            </a:xfrm>
            <a:prstGeom prst="rect">
              <a:avLst/>
            </a:prstGeom>
            <a:noFill/>
          </p:spPr>
          <p:txBody>
            <a:bodyPr wrap="square" lIns="0" tIns="0" rIns="0" bIns="0" rtlCol="0">
              <a:noAutofit/>
            </a:bodyPr>
            <a:lstStyle/>
            <a:p>
              <a:pPr>
                <a:lnSpc>
                  <a:spcPct val="90000"/>
                </a:lnSpc>
              </a:pPr>
              <a:r>
                <a:rPr lang="en-US" sz="1799"/>
                <a:t>Storage</a:t>
              </a:r>
              <a:endParaRPr lang="en-US" sz="1799" dirty="0"/>
            </a:p>
          </p:txBody>
        </p:sp>
        <p:pic>
          <p:nvPicPr>
            <p:cNvPr id="34" name="Picture 33" descr="k8s.png">
              <a:extLst>
                <a:ext uri="{FF2B5EF4-FFF2-40B4-BE49-F238E27FC236}">
                  <a16:creationId xmlns:a16="http://schemas.microsoft.com/office/drawing/2014/main" id="{2BFDE1AE-F07A-EB4F-81AC-739E422ACD5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197234" y="2173035"/>
              <a:ext cx="2121411" cy="514864"/>
            </a:xfrm>
            <a:prstGeom prst="rect">
              <a:avLst/>
            </a:prstGeom>
          </p:spPr>
        </p:pic>
        <p:pic>
          <p:nvPicPr>
            <p:cNvPr id="35" name="Picture 34">
              <a:extLst>
                <a:ext uri="{FF2B5EF4-FFF2-40B4-BE49-F238E27FC236}">
                  <a16:creationId xmlns:a16="http://schemas.microsoft.com/office/drawing/2014/main" id="{9EA3D165-495A-D247-BAAA-86CE4B501395}"/>
                </a:ext>
              </a:extLst>
            </p:cNvPr>
            <p:cNvPicPr>
              <a:picLocks noChangeAspect="1"/>
            </p:cNvPicPr>
            <p:nvPr/>
          </p:nvPicPr>
          <p:blipFill>
            <a:blip r:embed="rId13"/>
            <a:stretch>
              <a:fillRect/>
            </a:stretch>
          </p:blipFill>
          <p:spPr>
            <a:xfrm>
              <a:off x="6263421" y="3749349"/>
              <a:ext cx="761802" cy="190450"/>
            </a:xfrm>
            <a:prstGeom prst="rect">
              <a:avLst/>
            </a:prstGeom>
          </p:spPr>
        </p:pic>
        <p:pic>
          <p:nvPicPr>
            <p:cNvPr id="36" name="Picture 35">
              <a:extLst>
                <a:ext uri="{FF2B5EF4-FFF2-40B4-BE49-F238E27FC236}">
                  <a16:creationId xmlns:a16="http://schemas.microsoft.com/office/drawing/2014/main" id="{61769595-F2D7-E840-A718-6D50EA5262CE}"/>
                </a:ext>
              </a:extLst>
            </p:cNvPr>
            <p:cNvPicPr>
              <a:picLocks noChangeAspect="1"/>
            </p:cNvPicPr>
            <p:nvPr/>
          </p:nvPicPr>
          <p:blipFill>
            <a:blip r:embed="rId13"/>
            <a:stretch>
              <a:fillRect/>
            </a:stretch>
          </p:blipFill>
          <p:spPr>
            <a:xfrm>
              <a:off x="10512861" y="4625525"/>
              <a:ext cx="761802" cy="190450"/>
            </a:xfrm>
            <a:prstGeom prst="rect">
              <a:avLst/>
            </a:prstGeom>
          </p:spPr>
        </p:pic>
        <p:pic>
          <p:nvPicPr>
            <p:cNvPr id="38" name="Picture 37">
              <a:extLst>
                <a:ext uri="{FF2B5EF4-FFF2-40B4-BE49-F238E27FC236}">
                  <a16:creationId xmlns:a16="http://schemas.microsoft.com/office/drawing/2014/main" id="{E73986BA-E3D7-6C4F-B6DA-28221B4CE64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884138" y="3059539"/>
              <a:ext cx="1112639" cy="468710"/>
            </a:xfrm>
            <a:prstGeom prst="rect">
              <a:avLst/>
            </a:prstGeom>
          </p:spPr>
        </p:pic>
        <p:sp>
          <p:nvSpPr>
            <p:cNvPr id="41" name="Left Brace 40">
              <a:extLst>
                <a:ext uri="{FF2B5EF4-FFF2-40B4-BE49-F238E27FC236}">
                  <a16:creationId xmlns:a16="http://schemas.microsoft.com/office/drawing/2014/main" id="{38FEA27D-7502-D642-8FA7-BF40BBA4869D}"/>
                </a:ext>
              </a:extLst>
            </p:cNvPr>
            <p:cNvSpPr/>
            <p:nvPr/>
          </p:nvSpPr>
          <p:spPr>
            <a:xfrm>
              <a:off x="1444223" y="1131036"/>
              <a:ext cx="500658" cy="667824"/>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pic>
          <p:nvPicPr>
            <p:cNvPr id="42" name="Picture 41">
              <a:extLst>
                <a:ext uri="{FF2B5EF4-FFF2-40B4-BE49-F238E27FC236}">
                  <a16:creationId xmlns:a16="http://schemas.microsoft.com/office/drawing/2014/main" id="{578C697F-2EE0-FF48-96FF-051BDD8D78B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322857" y="1974680"/>
              <a:ext cx="726151" cy="860127"/>
            </a:xfrm>
            <a:prstGeom prst="rect">
              <a:avLst/>
            </a:prstGeom>
          </p:spPr>
        </p:pic>
        <p:pic>
          <p:nvPicPr>
            <p:cNvPr id="44" name="Picture 43">
              <a:extLst>
                <a:ext uri="{FF2B5EF4-FFF2-40B4-BE49-F238E27FC236}">
                  <a16:creationId xmlns:a16="http://schemas.microsoft.com/office/drawing/2014/main" id="{B0ED9A13-57F7-9E49-9208-C7D61691B05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23500" y="3750036"/>
              <a:ext cx="651162" cy="651162"/>
            </a:xfrm>
            <a:prstGeom prst="rect">
              <a:avLst/>
            </a:prstGeom>
          </p:spPr>
        </p:pic>
        <p:pic>
          <p:nvPicPr>
            <p:cNvPr id="45" name="Picture 44">
              <a:extLst>
                <a:ext uri="{FF2B5EF4-FFF2-40B4-BE49-F238E27FC236}">
                  <a16:creationId xmlns:a16="http://schemas.microsoft.com/office/drawing/2014/main" id="{FE58E537-BDD4-FD4C-820F-D5FAD18E4329}"/>
                </a:ext>
              </a:extLst>
            </p:cNvPr>
            <p:cNvPicPr>
              <a:picLocks noChangeAspect="1"/>
            </p:cNvPicPr>
            <p:nvPr/>
          </p:nvPicPr>
          <p:blipFill>
            <a:blip r:embed="rId17"/>
            <a:stretch>
              <a:fillRect/>
            </a:stretch>
          </p:blipFill>
          <p:spPr>
            <a:xfrm>
              <a:off x="9320433" y="3932109"/>
              <a:ext cx="1041129" cy="314134"/>
            </a:xfrm>
            <a:prstGeom prst="rect">
              <a:avLst/>
            </a:prstGeom>
          </p:spPr>
        </p:pic>
        <p:sp>
          <p:nvSpPr>
            <p:cNvPr id="46" name="Left Brace 45">
              <a:extLst>
                <a:ext uri="{FF2B5EF4-FFF2-40B4-BE49-F238E27FC236}">
                  <a16:creationId xmlns:a16="http://schemas.microsoft.com/office/drawing/2014/main" id="{88112F4C-F25E-C74C-8243-D987CA6A897A}"/>
                </a:ext>
              </a:extLst>
            </p:cNvPr>
            <p:cNvSpPr/>
            <p:nvPr/>
          </p:nvSpPr>
          <p:spPr>
            <a:xfrm>
              <a:off x="1444223" y="1905315"/>
              <a:ext cx="500658" cy="4172440"/>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Layered View</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48" name="TextBox 47">
            <a:extLst>
              <a:ext uri="{FF2B5EF4-FFF2-40B4-BE49-F238E27FC236}">
                <a16:creationId xmlns:a16="http://schemas.microsoft.com/office/drawing/2014/main" id="{898DED57-2D7F-8947-9346-5597C254AB8E}"/>
              </a:ext>
            </a:extLst>
          </p:cNvPr>
          <p:cNvSpPr txBox="1"/>
          <p:nvPr/>
        </p:nvSpPr>
        <p:spPr>
          <a:xfrm>
            <a:off x="244054" y="1609547"/>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Developer</a:t>
            </a:r>
          </a:p>
        </p:txBody>
      </p:sp>
      <p:sp>
        <p:nvSpPr>
          <p:cNvPr id="49" name="TextBox 48">
            <a:extLst>
              <a:ext uri="{FF2B5EF4-FFF2-40B4-BE49-F238E27FC236}">
                <a16:creationId xmlns:a16="http://schemas.microsoft.com/office/drawing/2014/main" id="{E1E1B274-BE64-9D44-A623-973F7D21EE49}"/>
              </a:ext>
            </a:extLst>
          </p:cNvPr>
          <p:cNvSpPr txBox="1"/>
          <p:nvPr/>
        </p:nvSpPr>
        <p:spPr>
          <a:xfrm>
            <a:off x="243343" y="4162383"/>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Operations</a:t>
            </a:r>
          </a:p>
        </p:txBody>
      </p:sp>
      <p:pic>
        <p:nvPicPr>
          <p:cNvPr id="50" name="Picture 49">
            <a:extLst>
              <a:ext uri="{FF2B5EF4-FFF2-40B4-BE49-F238E27FC236}">
                <a16:creationId xmlns:a16="http://schemas.microsoft.com/office/drawing/2014/main" id="{104E2D29-D81F-C04E-B714-D5B9402B824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414110" y="1387785"/>
            <a:ext cx="867832" cy="578555"/>
          </a:xfrm>
          <a:prstGeom prst="rect">
            <a:avLst/>
          </a:prstGeom>
        </p:spPr>
      </p:pic>
      <p:pic>
        <p:nvPicPr>
          <p:cNvPr id="52" name="Picture 51">
            <a:extLst>
              <a:ext uri="{FF2B5EF4-FFF2-40B4-BE49-F238E27FC236}">
                <a16:creationId xmlns:a16="http://schemas.microsoft.com/office/drawing/2014/main" id="{3FBBF903-8A21-CF48-99A7-8D98D4D9C92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977811" y="1504505"/>
            <a:ext cx="822715" cy="431722"/>
          </a:xfrm>
          <a:prstGeom prst="rect">
            <a:avLst/>
          </a:prstGeom>
        </p:spPr>
      </p:pic>
      <p:pic>
        <p:nvPicPr>
          <p:cNvPr id="53" name="Picture 52">
            <a:extLst>
              <a:ext uri="{FF2B5EF4-FFF2-40B4-BE49-F238E27FC236}">
                <a16:creationId xmlns:a16="http://schemas.microsoft.com/office/drawing/2014/main" id="{8AF8FB53-48E3-5D40-B334-4A42ECDA221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43401" y="1479565"/>
            <a:ext cx="1585360" cy="533738"/>
          </a:xfrm>
          <a:prstGeom prst="rect">
            <a:avLst/>
          </a:prstGeom>
        </p:spPr>
      </p:pic>
    </p:spTree>
    <p:extLst>
      <p:ext uri="{BB962C8B-B14F-4D97-AF65-F5344CB8AC3E}">
        <p14:creationId xmlns:p14="http://schemas.microsoft.com/office/powerpoint/2010/main" val="10273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Linux Boot</a:t>
            </a:r>
          </a:p>
        </p:txBody>
      </p:sp>
      <p:sp>
        <p:nvSpPr>
          <p:cNvPr id="3" name="Subtitle 2"/>
          <p:cNvSpPr>
            <a:spLocks noGrp="1"/>
          </p:cNvSpPr>
          <p:nvPr>
            <p:ph type="subTitle" idx="10"/>
          </p:nvPr>
        </p:nvSpPr>
        <p:spPr/>
        <p:txBody>
          <a:bodyPr/>
          <a:lstStyle/>
          <a:p>
            <a:endParaRPr lang="en-US"/>
          </a:p>
        </p:txBody>
      </p:sp>
      <p:sp>
        <p:nvSpPr>
          <p:cNvPr id="4" name="Content Placeholder 3"/>
          <p:cNvSpPr>
            <a:spLocks noGrp="1"/>
          </p:cNvSpPr>
          <p:nvPr>
            <p:ph sz="quarter" idx="17"/>
          </p:nvPr>
        </p:nvSpPr>
        <p:spPr/>
        <p:txBody>
          <a:bodyPr/>
          <a:lstStyle/>
          <a:p>
            <a:pPr marL="260673" indent="-260673">
              <a:spcBef>
                <a:spcPts val="288"/>
              </a:spcBef>
              <a:buClr>
                <a:srgbClr val="333333"/>
              </a:buClr>
            </a:pPr>
            <a:r>
              <a:rPr lang="en-US" dirty="0"/>
              <a:t>In a nutshell . . .</a:t>
            </a:r>
          </a:p>
          <a:p>
            <a:pPr marL="816320" lvl="1" indent="-260673">
              <a:spcBef>
                <a:spcPts val="288"/>
              </a:spcBef>
              <a:buClr>
                <a:srgbClr val="333333"/>
              </a:buClr>
            </a:pPr>
            <a:r>
              <a:rPr lang="en-US" sz="1200" dirty="0"/>
              <a:t>First, the bootloader code executes, loads the kernel (from disk, net, or </a:t>
            </a:r>
            <a:r>
              <a:rPr lang="en-US" sz="1200" dirty="0" err="1"/>
              <a:t>whevever</a:t>
            </a:r>
            <a:r>
              <a:rPr lang="en-US" sz="1200" dirty="0"/>
              <a:t>).</a:t>
            </a:r>
          </a:p>
          <a:p>
            <a:pPr marL="816320" lvl="1" indent="-260673">
              <a:spcBef>
                <a:spcPts val="288"/>
              </a:spcBef>
              <a:buClr>
                <a:srgbClr val="333333"/>
              </a:buClr>
            </a:pPr>
            <a:r>
              <a:rPr lang="en-US" sz="1200" dirty="0"/>
              <a:t>After a bunch of hardware “setup” by the kernel, the kernel calls the “</a:t>
            </a:r>
            <a:r>
              <a:rPr lang="en-US" sz="1200" dirty="0" err="1"/>
              <a:t>init</a:t>
            </a:r>
            <a:r>
              <a:rPr lang="en-US" sz="1200" dirty="0"/>
              <a:t>” program.</a:t>
            </a:r>
          </a:p>
          <a:p>
            <a:pPr marL="816320" lvl="1" indent="-260673">
              <a:spcBef>
                <a:spcPts val="288"/>
              </a:spcBef>
              <a:buClr>
                <a:srgbClr val="333333"/>
              </a:buClr>
            </a:pPr>
            <a:r>
              <a:rPr lang="en-US" sz="1200" dirty="0"/>
              <a:t>The “</a:t>
            </a:r>
            <a:r>
              <a:rPr lang="en-US" sz="1200" dirty="0" err="1"/>
              <a:t>init</a:t>
            </a:r>
            <a:r>
              <a:rPr lang="en-US" sz="1200" dirty="0"/>
              <a:t>” program (usually) starts all the processes in the system.</a:t>
            </a:r>
          </a:p>
          <a:p>
            <a:pPr marL="1303367" lvl="5" indent="-260673">
              <a:spcBef>
                <a:spcPts val="285"/>
              </a:spcBef>
              <a:buClr>
                <a:srgbClr val="333333"/>
              </a:buClr>
              <a:buFont typeface="Arial" panose="020B0604020202020204" pitchFamily="34" charset="0"/>
              <a:buChar char="•"/>
            </a:pPr>
            <a:r>
              <a:rPr lang="en-US" sz="1200" dirty="0"/>
              <a:t>TCP/IP stuff, like DHCP clients for IP addresses.</a:t>
            </a:r>
          </a:p>
          <a:p>
            <a:pPr marL="1303367" lvl="5" indent="-260673">
              <a:spcBef>
                <a:spcPts val="285"/>
              </a:spcBef>
              <a:buClr>
                <a:srgbClr val="333333"/>
              </a:buClr>
              <a:buFont typeface="Arial" panose="020B0604020202020204" pitchFamily="34" charset="0"/>
              <a:buChar char="•"/>
            </a:pPr>
            <a:r>
              <a:rPr lang="en-US" sz="1200" dirty="0"/>
              <a:t>Web Servers (if we want those).</a:t>
            </a:r>
          </a:p>
          <a:p>
            <a:pPr marL="1303367" lvl="5" indent="-260673">
              <a:spcBef>
                <a:spcPts val="285"/>
              </a:spcBef>
              <a:buClr>
                <a:srgbClr val="333333"/>
              </a:buClr>
              <a:buFont typeface="Arial" panose="020B0604020202020204" pitchFamily="34" charset="0"/>
              <a:buChar char="•"/>
            </a:pPr>
            <a:r>
              <a:rPr lang="en-US" sz="1200" dirty="0"/>
              <a:t>Databases (if we want those).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nutshell, though </a:t>
            </a:r>
            <a:r>
              <a:rPr lang="mr-IN" sz="1200" dirty="0"/>
              <a:t>–</a:t>
            </a:r>
            <a:r>
              <a:rPr lang="en-US" sz="1200" dirty="0"/>
              <a:t> there is more to it but that’s enough).</a:t>
            </a:r>
          </a:p>
          <a:p>
            <a:endParaRPr lang="en-US" dirty="0"/>
          </a:p>
        </p:txBody>
      </p:sp>
      <p:pic>
        <p:nvPicPr>
          <p:cNvPr id="6" name="Content Placeholder 5"/>
          <p:cNvPicPr>
            <a:picLocks noGrp="1" noChangeAspect="1"/>
          </p:cNvPicPr>
          <p:nvPr>
            <p:ph sz="quarter" idx="18"/>
          </p:nvPr>
        </p:nvPicPr>
        <p:blipFill>
          <a:blip r:embed="rId2"/>
          <a:stretch>
            <a:fillRect/>
          </a:stretch>
        </p:blipFill>
        <p:spPr>
          <a:xfrm>
            <a:off x="7794625" y="2495550"/>
            <a:ext cx="2921000" cy="2781300"/>
          </a:xfrm>
          <a:prstGeom prst="rect">
            <a:avLst/>
          </a:prstGeom>
        </p:spPr>
      </p:pic>
    </p:spTree>
    <p:extLst>
      <p:ext uri="{BB962C8B-B14F-4D97-AF65-F5344CB8AC3E}">
        <p14:creationId xmlns:p14="http://schemas.microsoft.com/office/powerpoint/2010/main" val="111803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spcBef>
                <a:spcPts val="288"/>
              </a:spcBef>
              <a:buClr>
                <a:srgbClr val="333333"/>
              </a:buClr>
              <a:buNone/>
            </a:pPr>
            <a:r>
              <a:rPr lang="en-US" sz="1800" dirty="0"/>
              <a:t>In a nutshell . . .</a:t>
            </a:r>
          </a:p>
          <a:p>
            <a:pPr>
              <a:spcBef>
                <a:spcPts val="288"/>
              </a:spcBef>
              <a:buClr>
                <a:srgbClr val="333333"/>
              </a:buClr>
              <a:buNone/>
            </a:pPr>
            <a:endParaRPr lang="en-US" sz="1200" dirty="0"/>
          </a:p>
          <a:p>
            <a:pPr marL="260673" indent="-260673">
              <a:spcBef>
                <a:spcPts val="288"/>
              </a:spcBef>
              <a:buClr>
                <a:srgbClr val="333333"/>
              </a:buClr>
            </a:pPr>
            <a:r>
              <a:rPr lang="en-US" sz="1200" dirty="0"/>
              <a:t>We boot Linux (</a:t>
            </a:r>
            <a:r>
              <a:rPr lang="en-US" sz="1200" dirty="0" err="1"/>
              <a:t>ESXi</a:t>
            </a:r>
            <a:r>
              <a:rPr lang="en-US" sz="1200" dirty="0"/>
              <a:t> or KVM, as in the last slide, which starts the “hypervisor”).</a:t>
            </a:r>
          </a:p>
          <a:p>
            <a:pPr>
              <a:spcBef>
                <a:spcPts val="288"/>
              </a:spcBef>
              <a:buClr>
                <a:srgbClr val="333333"/>
              </a:buClr>
              <a:buNone/>
            </a:pPr>
            <a:endParaRPr lang="en-US" sz="1200" dirty="0"/>
          </a:p>
          <a:p>
            <a:pPr marL="260673" indent="-260673">
              <a:spcBef>
                <a:spcPts val="288"/>
              </a:spcBef>
              <a:buClr>
                <a:srgbClr val="333333"/>
              </a:buClr>
            </a:pPr>
            <a:r>
              <a:rPr lang="en-US" sz="1200" dirty="0"/>
              <a:t>This kernel (hypervisor), though, has a bunch of special “drivers” that “virtualize” the hardware.</a:t>
            </a:r>
          </a:p>
          <a:p>
            <a:pPr marL="816320" lvl="1" indent="-260673">
              <a:spcBef>
                <a:spcPts val="288"/>
              </a:spcBef>
              <a:buClr>
                <a:srgbClr val="333333"/>
              </a:buClr>
            </a:pPr>
            <a:r>
              <a:rPr lang="en-US" sz="1200" dirty="0"/>
              <a:t>Effectively, we insert a “shim” between special (VM) processes and actual hardware, so the VM believes it’s talking to actual hardware.</a:t>
            </a:r>
          </a:p>
          <a:p>
            <a:pPr marL="816320" lvl="1" indent="-260673">
              <a:spcBef>
                <a:spcPts val="288"/>
              </a:spcBef>
              <a:buClr>
                <a:srgbClr val="333333"/>
              </a:buClr>
            </a:pPr>
            <a:r>
              <a:rPr lang="en-US" sz="1200" dirty="0"/>
              <a:t>The drivers multiplex the VMs appropriately and do a bunch of other work to make sure they don’t collide or see each other “in memory”.</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A process (maybe by ”</a:t>
            </a:r>
            <a:r>
              <a:rPr lang="en-US" sz="1200" dirty="0" err="1"/>
              <a:t>init</a:t>
            </a:r>
            <a:r>
              <a:rPr lang="en-US" sz="1200" dirty="0"/>
              <a:t>”) is started that sets up isolation for the VM (disk, memory, and so on).</a:t>
            </a:r>
          </a:p>
          <a:p>
            <a:pPr marL="816320" lvl="1" indent="-260673">
              <a:spcBef>
                <a:spcPts val="288"/>
              </a:spcBef>
              <a:buClr>
                <a:srgbClr val="333333"/>
              </a:buClr>
            </a:pPr>
            <a:r>
              <a:rPr lang="en-US" sz="1200" dirty="0"/>
              <a:t>The kernel ‘boots’ the new VM.</a:t>
            </a:r>
          </a:p>
          <a:p>
            <a:pPr marL="1303367" lvl="5" indent="-260673">
              <a:spcBef>
                <a:spcPts val="285"/>
              </a:spcBef>
              <a:buClr>
                <a:srgbClr val="333333"/>
              </a:buClr>
              <a:buFont typeface="Arial" panose="020B0604020202020204" pitchFamily="34" charset="0"/>
              <a:buChar char="•"/>
            </a:pPr>
            <a:r>
              <a:rPr lang="en-US" sz="1200" dirty="0"/>
              <a:t>Basically, starts an emulated BIOS, which sees disk files as disks (i.e., </a:t>
            </a:r>
            <a:r>
              <a:rPr lang="en-US" sz="1200" dirty="0" err="1"/>
              <a:t>vmdks</a:t>
            </a:r>
            <a:r>
              <a:rPr lang="en-US" sz="1200" dirty="0"/>
              <a:t>), tricked drivers as network cards (</a:t>
            </a:r>
            <a:r>
              <a:rPr lang="en-US" sz="1200" dirty="0" err="1"/>
              <a:t>vmnics</a:t>
            </a:r>
            <a:r>
              <a:rPr lang="en-US" sz="1200" dirty="0"/>
              <a:t>), and so on.</a:t>
            </a:r>
          </a:p>
          <a:p>
            <a:pPr marL="816320" lvl="1" indent="-260673">
              <a:spcBef>
                <a:spcPts val="288"/>
              </a:spcBef>
              <a:buClr>
                <a:srgbClr val="333333"/>
              </a:buClr>
            </a:pPr>
            <a:r>
              <a:rPr lang="en-US" sz="1200" dirty="0"/>
              <a:t>The “inner” kernel boots just like normal (see the previous slide).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very small nutshell, though).</a:t>
            </a:r>
          </a:p>
          <a:p>
            <a:pPr marL="816320" lvl="1" indent="-260673">
              <a:spcBef>
                <a:spcPts val="288"/>
              </a:spcBef>
              <a:buClr>
                <a:srgbClr val="333333"/>
              </a:buClr>
            </a:pPr>
            <a:r>
              <a:rPr lang="en-US" sz="1200" dirty="0"/>
              <a:t>The point is, hypervisor starts a BIOS that looks just like a machine (virtual) so it</a:t>
            </a:r>
            <a:r>
              <a:rPr lang="mr-IN" sz="1200" dirty="0"/>
              <a:t>’</a:t>
            </a:r>
            <a:r>
              <a:rPr lang="en-US" sz="1200" dirty="0"/>
              <a:t>s full virtualization.</a:t>
            </a:r>
          </a:p>
        </p:txBody>
      </p:sp>
      <p:sp>
        <p:nvSpPr>
          <p:cNvPr id="3" name="Title 2"/>
          <p:cNvSpPr>
            <a:spLocks noGrp="1"/>
          </p:cNvSpPr>
          <p:nvPr>
            <p:ph type="title"/>
          </p:nvPr>
        </p:nvSpPr>
        <p:spPr/>
        <p:txBody>
          <a:bodyPr/>
          <a:lstStyle/>
          <a:p>
            <a:r>
              <a:rPr lang="en-US" dirty="0"/>
              <a:t>How Does a VM Boot?</a:t>
            </a:r>
          </a:p>
        </p:txBody>
      </p:sp>
      <p:sp>
        <p:nvSpPr>
          <p:cNvPr id="4" name="Subtitle 3"/>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760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PT-LIGHT-Corporate-Template-2018" id="{8120C505-D967-CB49-BB8E-3A9C9C33A969}" vid="{E3E97A92-7476-B641-8D94-BA710BEB40DB}"/>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PPT-LIGHT-Corporate-Template-2018</Template>
  <TotalTime>0</TotalTime>
  <Words>1815</Words>
  <Application>Microsoft Macintosh PowerPoint</Application>
  <PresentationFormat>Custom</PresentationFormat>
  <Paragraphs>252</Paragraphs>
  <Slides>29</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Calibri</vt:lpstr>
      <vt:lpstr>Camphor Std</vt:lpstr>
      <vt:lpstr>Courier</vt:lpstr>
      <vt:lpstr>Courier New</vt:lpstr>
      <vt:lpstr>Metropolis</vt:lpstr>
      <vt:lpstr>Metropolis Light</vt:lpstr>
      <vt:lpstr>Open Sans</vt:lpstr>
      <vt:lpstr>Ubuntu</vt:lpstr>
      <vt:lpstr>Verdana</vt:lpstr>
      <vt:lpstr>Wingdings</vt:lpstr>
      <vt:lpstr>VMware_white_16x9</vt:lpstr>
      <vt:lpstr>VMware Container Workshop </vt:lpstr>
      <vt:lpstr>PowerPoint Presentation</vt:lpstr>
      <vt:lpstr>Basics</vt:lpstr>
      <vt:lpstr>What is a Container?</vt:lpstr>
      <vt:lpstr>What is a Container?</vt:lpstr>
      <vt:lpstr>What is the Container Lifecycle?</vt:lpstr>
      <vt:lpstr>Layered View</vt:lpstr>
      <vt:lpstr>How Does Linux Boot</vt:lpstr>
      <vt:lpstr>How Does a VM Boot?</vt:lpstr>
      <vt:lpstr>How Does a Container Boot?</vt:lpstr>
      <vt:lpstr>Deploying or Scheduling Container Apps</vt:lpstr>
      <vt:lpstr>What is Important to Devs and Ops</vt:lpstr>
      <vt:lpstr>Container Registry</vt:lpstr>
      <vt:lpstr>Get a Docker Endpoint</vt:lpstr>
      <vt:lpstr>Check the Docker Endpoint</vt:lpstr>
      <vt:lpstr>Check the Docker Endpoint</vt:lpstr>
      <vt:lpstr>Certificates</vt:lpstr>
      <vt:lpstr>Building and Using Images</vt:lpstr>
      <vt:lpstr>Docker Build</vt:lpstr>
      <vt:lpstr>Phases of Container Adoption</vt:lpstr>
      <vt:lpstr>Repackaging Existing Applications</vt:lpstr>
      <vt:lpstr>Replatforming</vt:lpstr>
      <vt:lpstr>Application Refactoring</vt:lpstr>
      <vt:lpstr>Cloud-Native Applications First</vt:lpstr>
      <vt:lpstr>Storage</vt:lpstr>
      <vt:lpstr>Image layers</vt:lpstr>
      <vt:lpstr>Persistent Storage</vt:lpstr>
      <vt:lpstr>Volumes</vt:lpstr>
      <vt:lpstr>Image layers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 Scanlan</dc:creator>
  <cp:lastModifiedBy/>
  <cp:revision>1</cp:revision>
  <dcterms:created xsi:type="dcterms:W3CDTF">2018-02-12T16:41:32Z</dcterms:created>
  <dcterms:modified xsi:type="dcterms:W3CDTF">2018-02-16T17:47:02Z</dcterms:modified>
</cp:coreProperties>
</file>